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8" r:id="rId3"/>
    <p:sldId id="259" r:id="rId4"/>
    <p:sldId id="260" r:id="rId5"/>
    <p:sldId id="261" r:id="rId6"/>
    <p:sldId id="268" r:id="rId7"/>
    <p:sldId id="262" r:id="rId8"/>
    <p:sldId id="263" r:id="rId9"/>
    <p:sldId id="267" r:id="rId10"/>
    <p:sldId id="265" r:id="rId11"/>
    <p:sldId id="269" r:id="rId12"/>
    <p:sldId id="27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28" autoAdjust="0"/>
    <p:restoredTop sz="76150" autoAdjust="0"/>
  </p:normalViewPr>
  <p:slideViewPr>
    <p:cSldViewPr snapToGrid="0">
      <p:cViewPr varScale="1">
        <p:scale>
          <a:sx n="84" d="100"/>
          <a:sy n="84" d="100"/>
        </p:scale>
        <p:origin x="1572"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svg>
</file>

<file path=ppt/media/image2.png>
</file>

<file path=ppt/media/image3.png>
</file>

<file path=ppt/media/image4.jpg>
</file>

<file path=ppt/media/image5.jpe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10DA62-FC70-48B2-AF41-B08FE3F0AA10}" type="datetimeFigureOut">
              <a:rPr lang="en-US" smtClean="0"/>
              <a:t>5/24/2023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AC44DEE-E5CF-4756-B9D9-7A5515FDD4CC}" type="slidenum">
              <a:rPr lang="en-US" smtClean="0"/>
              <a:t>‹#›</a:t>
            </a:fld>
            <a:endParaRPr lang="en-US"/>
          </a:p>
        </p:txBody>
      </p:sp>
    </p:spTree>
    <p:extLst>
      <p:ext uri="{BB962C8B-B14F-4D97-AF65-F5344CB8AC3E}">
        <p14:creationId xmlns:p14="http://schemas.microsoft.com/office/powerpoint/2010/main" val="42703877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None/>
            </a:pPr>
            <a:r>
              <a:rPr lang="en-US" b="0" i="0" dirty="0">
                <a:solidFill>
                  <a:srgbClr val="D1D5DB"/>
                </a:solidFill>
                <a:effectLst/>
                <a:latin typeface="Söhne"/>
              </a:rPr>
              <a:t>Assumptions</a:t>
            </a:r>
          </a:p>
          <a:p>
            <a:pPr algn="l">
              <a:buFont typeface="+mj-lt"/>
              <a:buAutoNum type="arabicPeriod"/>
            </a:pPr>
            <a:r>
              <a:rPr lang="en-US" b="0" i="0" dirty="0">
                <a:solidFill>
                  <a:srgbClr val="D1D5DB"/>
                </a:solidFill>
                <a:effectLst/>
                <a:latin typeface="Söhne"/>
              </a:rPr>
              <a:t>Stationarity: You assume that the statistical properties of the images, such as mean, variance, and spatial correlation, remain relatively constant across the dataset.</a:t>
            </a:r>
          </a:p>
          <a:p>
            <a:pPr algn="l">
              <a:buFont typeface="+mj-lt"/>
              <a:buAutoNum type="arabicPeriod"/>
            </a:pPr>
            <a:r>
              <a:rPr lang="en-US" b="0" i="0" dirty="0">
                <a:solidFill>
                  <a:srgbClr val="D1D5DB"/>
                </a:solidFill>
                <a:effectLst/>
                <a:latin typeface="Söhne"/>
              </a:rPr>
              <a:t>Local spatial correlation: You assume that neighboring pixels in an image tend to have similar values and that this spatial correlation is relevant for classification.</a:t>
            </a:r>
          </a:p>
          <a:p>
            <a:pPr algn="l">
              <a:buFont typeface="+mj-lt"/>
              <a:buAutoNum type="arabicPeriod"/>
            </a:pPr>
            <a:r>
              <a:rPr lang="en-US" b="0" i="0" dirty="0">
                <a:solidFill>
                  <a:srgbClr val="D1D5DB"/>
                </a:solidFill>
                <a:effectLst/>
                <a:latin typeface="Söhne"/>
              </a:rPr>
              <a:t>Translation invariance: You assume that the class of an object does not change if it is shifted or translated within an image.</a:t>
            </a:r>
          </a:p>
          <a:p>
            <a:pPr algn="l">
              <a:buFont typeface="+mj-lt"/>
              <a:buAutoNum type="arabicPeriod"/>
            </a:pPr>
            <a:r>
              <a:rPr lang="en-US" b="0" i="0" dirty="0">
                <a:solidFill>
                  <a:srgbClr val="D1D5DB"/>
                </a:solidFill>
                <a:effectLst/>
                <a:latin typeface="Söhne"/>
              </a:rPr>
              <a:t>Feature hierarchy: You assume that visual features relevant to classification can be hierarchically represented, starting from low-level features (e.g., edges) to mid-level features (e.g., shapes) and high-level features (e.g., object parts or textures).</a:t>
            </a:r>
          </a:p>
          <a:p>
            <a:pPr algn="l">
              <a:buFont typeface="+mj-lt"/>
              <a:buAutoNum type="arabicPeriod"/>
            </a:pPr>
            <a:endParaRPr lang="en-US" b="0" i="0" dirty="0">
              <a:solidFill>
                <a:srgbClr val="D1D5DB"/>
              </a:solidFill>
              <a:effectLst/>
              <a:latin typeface="Söhne"/>
            </a:endParaRPr>
          </a:p>
          <a:p>
            <a:pPr algn="l"/>
            <a:r>
              <a:rPr lang="en-US" b="0" i="0" dirty="0">
                <a:solidFill>
                  <a:srgbClr val="D1D5DB"/>
                </a:solidFill>
                <a:effectLst/>
                <a:latin typeface="Söhne"/>
              </a:rPr>
              <a:t>Hypotheses:</a:t>
            </a:r>
          </a:p>
          <a:p>
            <a:pPr algn="l">
              <a:buFont typeface="+mj-lt"/>
              <a:buAutoNum type="arabicPeriod"/>
            </a:pPr>
            <a:r>
              <a:rPr lang="en-US" b="0" i="0" dirty="0">
                <a:solidFill>
                  <a:srgbClr val="D1D5DB"/>
                </a:solidFill>
                <a:effectLst/>
                <a:latin typeface="Söhne"/>
              </a:rPr>
              <a:t>Discriminative features: You hypothesize that there exist specific visual features in the images that are discriminative for distinguishing between different classes.</a:t>
            </a:r>
          </a:p>
          <a:p>
            <a:pPr algn="l">
              <a:buFont typeface="+mj-lt"/>
              <a:buAutoNum type="arabicPeriod"/>
            </a:pPr>
            <a:r>
              <a:rPr lang="en-US" b="0" i="0" dirty="0">
                <a:solidFill>
                  <a:srgbClr val="D1D5DB"/>
                </a:solidFill>
                <a:effectLst/>
                <a:latin typeface="Söhne"/>
              </a:rPr>
              <a:t>Feature locality: You hypothesize that the relevant discriminative features are present in local regions of the images rather than being globally distributed.</a:t>
            </a:r>
          </a:p>
          <a:p>
            <a:pPr algn="l">
              <a:buFont typeface="+mj-lt"/>
              <a:buAutoNum type="arabicPeriod"/>
            </a:pPr>
            <a:r>
              <a:rPr lang="en-US" b="0" i="0" dirty="0">
                <a:solidFill>
                  <a:srgbClr val="D1D5DB"/>
                </a:solidFill>
                <a:effectLst/>
                <a:latin typeface="Söhne"/>
              </a:rPr>
              <a:t>Feature invariance: You hypothesize that some features relevant to classification are invariant to certain transformations, such as changes in scale, rotation, or illumination.</a:t>
            </a:r>
          </a:p>
          <a:p>
            <a:pPr algn="l">
              <a:buFont typeface="+mj-lt"/>
              <a:buAutoNum type="arabicPeriod"/>
            </a:pPr>
            <a:r>
              <a:rPr lang="en-US" b="0" i="0" dirty="0">
                <a:solidFill>
                  <a:srgbClr val="D1D5DB"/>
                </a:solidFill>
                <a:effectLst/>
                <a:latin typeface="Söhne"/>
              </a:rPr>
              <a:t>Generalization: You hypothesize that the CNN, trained on a representative dataset, will generalize well to unseen images from the same distribution.</a:t>
            </a:r>
          </a:p>
          <a:p>
            <a:pPr algn="l">
              <a:buFont typeface="+mj-lt"/>
              <a:buNone/>
            </a:pPr>
            <a:endParaRPr lang="en-US" b="0" i="0" dirty="0">
              <a:solidFill>
                <a:srgbClr val="D1D5DB"/>
              </a:solidFill>
              <a:effectLst/>
              <a:latin typeface="Söhne"/>
            </a:endParaRPr>
          </a:p>
          <a:p>
            <a:endParaRPr lang="en-US" dirty="0"/>
          </a:p>
        </p:txBody>
      </p:sp>
      <p:sp>
        <p:nvSpPr>
          <p:cNvPr id="4" name="Slide Number Placeholder 3"/>
          <p:cNvSpPr>
            <a:spLocks noGrp="1"/>
          </p:cNvSpPr>
          <p:nvPr>
            <p:ph type="sldNum" sz="quarter" idx="5"/>
          </p:nvPr>
        </p:nvSpPr>
        <p:spPr/>
        <p:txBody>
          <a:bodyPr/>
          <a:lstStyle/>
          <a:p>
            <a:fld id="{3AC44DEE-E5CF-4756-B9D9-7A5515FDD4CC}" type="slidenum">
              <a:rPr lang="en-US" smtClean="0"/>
              <a:t>3</a:t>
            </a:fld>
            <a:endParaRPr lang="en-US"/>
          </a:p>
        </p:txBody>
      </p:sp>
    </p:spTree>
    <p:extLst>
      <p:ext uri="{BB962C8B-B14F-4D97-AF65-F5344CB8AC3E}">
        <p14:creationId xmlns:p14="http://schemas.microsoft.com/office/powerpoint/2010/main" val="30642249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3AC44DEE-E5CF-4756-B9D9-7A5515FDD4CC}" type="slidenum">
              <a:rPr lang="en-US" smtClean="0"/>
              <a:t>8</a:t>
            </a:fld>
            <a:endParaRPr lang="en-US"/>
          </a:p>
        </p:txBody>
      </p:sp>
    </p:spTree>
    <p:extLst>
      <p:ext uri="{BB962C8B-B14F-4D97-AF65-F5344CB8AC3E}">
        <p14:creationId xmlns:p14="http://schemas.microsoft.com/office/powerpoint/2010/main" val="38363812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Learnings – As epochs increase so does the train and test accuracy. </a:t>
            </a:r>
            <a:r>
              <a:rPr lang="en-US" b="0" i="0" dirty="0">
                <a:effectLst/>
                <a:latin typeface="-apple-system"/>
              </a:rPr>
              <a:t>There are not any signs of overfitting on the train data. The accuracy score for the test data is slightly, but not significantly lower than the train accuracy across a majority of the epochs. The model is not overfitting on the train and is doing a great job of generalizing on the test data.</a:t>
            </a:r>
            <a:endParaRPr lang="en-US" dirty="0"/>
          </a:p>
        </p:txBody>
      </p:sp>
      <p:sp>
        <p:nvSpPr>
          <p:cNvPr id="4" name="Slide Number Placeholder 3"/>
          <p:cNvSpPr>
            <a:spLocks noGrp="1"/>
          </p:cNvSpPr>
          <p:nvPr>
            <p:ph type="sldNum" sz="quarter" idx="5"/>
          </p:nvPr>
        </p:nvSpPr>
        <p:spPr/>
        <p:txBody>
          <a:bodyPr/>
          <a:lstStyle/>
          <a:p>
            <a:fld id="{3AC44DEE-E5CF-4756-B9D9-7A5515FDD4CC}" type="slidenum">
              <a:rPr lang="en-US" smtClean="0"/>
              <a:t>9</a:t>
            </a:fld>
            <a:endParaRPr lang="en-US"/>
          </a:p>
        </p:txBody>
      </p:sp>
    </p:spTree>
    <p:extLst>
      <p:ext uri="{BB962C8B-B14F-4D97-AF65-F5344CB8AC3E}">
        <p14:creationId xmlns:p14="http://schemas.microsoft.com/office/powerpoint/2010/main" val="36706147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In summary, VITs have shown promise in image classification tasks, especially on large-scale datasets. However, CNNs remain a widely adopted and effective choice for image classification, particularly when computational resources are limited or interpretability is crucial.</a:t>
            </a:r>
            <a:endParaRPr lang="en-US" dirty="0"/>
          </a:p>
        </p:txBody>
      </p:sp>
      <p:sp>
        <p:nvSpPr>
          <p:cNvPr id="4" name="Slide Number Placeholder 3"/>
          <p:cNvSpPr>
            <a:spLocks noGrp="1"/>
          </p:cNvSpPr>
          <p:nvPr>
            <p:ph type="sldNum" sz="quarter" idx="5"/>
          </p:nvPr>
        </p:nvSpPr>
        <p:spPr/>
        <p:txBody>
          <a:bodyPr/>
          <a:lstStyle/>
          <a:p>
            <a:fld id="{3AC44DEE-E5CF-4756-B9D9-7A5515FDD4CC}" type="slidenum">
              <a:rPr lang="en-US" smtClean="0"/>
              <a:t>10</a:t>
            </a:fld>
            <a:endParaRPr lang="en-US"/>
          </a:p>
        </p:txBody>
      </p:sp>
    </p:spTree>
    <p:extLst>
      <p:ext uri="{BB962C8B-B14F-4D97-AF65-F5344CB8AC3E}">
        <p14:creationId xmlns:p14="http://schemas.microsoft.com/office/powerpoint/2010/main" val="29919118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A1086-0B2E-1AC3-8600-586AB08101F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EDB7AC5-8104-16B6-A65E-E6FFBB76A35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0258B25-1BAE-B31D-0C49-546C7F934861}"/>
              </a:ext>
            </a:extLst>
          </p:cNvPr>
          <p:cNvSpPr>
            <a:spLocks noGrp="1"/>
          </p:cNvSpPr>
          <p:nvPr>
            <p:ph type="dt" sz="half" idx="10"/>
          </p:nvPr>
        </p:nvSpPr>
        <p:spPr/>
        <p:txBody>
          <a:bodyPr/>
          <a:lstStyle/>
          <a:p>
            <a:fld id="{E6C2A4BB-4986-449B-9285-940F6D40E194}" type="datetimeFigureOut">
              <a:rPr lang="en-US" smtClean="0"/>
              <a:t>5/24/2023</a:t>
            </a:fld>
            <a:endParaRPr lang="en-US"/>
          </a:p>
        </p:txBody>
      </p:sp>
      <p:sp>
        <p:nvSpPr>
          <p:cNvPr id="5" name="Footer Placeholder 4">
            <a:extLst>
              <a:ext uri="{FF2B5EF4-FFF2-40B4-BE49-F238E27FC236}">
                <a16:creationId xmlns:a16="http://schemas.microsoft.com/office/drawing/2014/main" id="{384B8B65-1481-BD66-9D8B-835D297A88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EA45FF-FE8A-4393-35D0-F63E95564311}"/>
              </a:ext>
            </a:extLst>
          </p:cNvPr>
          <p:cNvSpPr>
            <a:spLocks noGrp="1"/>
          </p:cNvSpPr>
          <p:nvPr>
            <p:ph type="sldNum" sz="quarter" idx="12"/>
          </p:nvPr>
        </p:nvSpPr>
        <p:spPr/>
        <p:txBody>
          <a:bodyPr/>
          <a:lstStyle/>
          <a:p>
            <a:fld id="{09BC8E2C-8DFF-40D1-873C-E2811019E174}" type="slidenum">
              <a:rPr lang="en-US" smtClean="0"/>
              <a:t>‹#›</a:t>
            </a:fld>
            <a:endParaRPr lang="en-US"/>
          </a:p>
        </p:txBody>
      </p:sp>
    </p:spTree>
    <p:extLst>
      <p:ext uri="{BB962C8B-B14F-4D97-AF65-F5344CB8AC3E}">
        <p14:creationId xmlns:p14="http://schemas.microsoft.com/office/powerpoint/2010/main" val="52871798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AC849-D539-6F20-B0D4-52B5447F1F7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9405BB8-D131-3F24-9819-1864C9F0D9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B395D65-2EA1-A80D-6452-FD11044ECED4}"/>
              </a:ext>
            </a:extLst>
          </p:cNvPr>
          <p:cNvSpPr>
            <a:spLocks noGrp="1"/>
          </p:cNvSpPr>
          <p:nvPr>
            <p:ph type="dt" sz="half" idx="10"/>
          </p:nvPr>
        </p:nvSpPr>
        <p:spPr/>
        <p:txBody>
          <a:bodyPr/>
          <a:lstStyle/>
          <a:p>
            <a:fld id="{E6C2A4BB-4986-449B-9285-940F6D40E194}" type="datetimeFigureOut">
              <a:rPr lang="en-US" smtClean="0"/>
              <a:t>5/24/2023</a:t>
            </a:fld>
            <a:endParaRPr lang="en-US"/>
          </a:p>
        </p:txBody>
      </p:sp>
      <p:sp>
        <p:nvSpPr>
          <p:cNvPr id="5" name="Footer Placeholder 4">
            <a:extLst>
              <a:ext uri="{FF2B5EF4-FFF2-40B4-BE49-F238E27FC236}">
                <a16:creationId xmlns:a16="http://schemas.microsoft.com/office/drawing/2014/main" id="{C839DD07-201E-DC66-4408-1CAD1E66CB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AE1D81-222D-30DF-C8E7-606826C4E949}"/>
              </a:ext>
            </a:extLst>
          </p:cNvPr>
          <p:cNvSpPr>
            <a:spLocks noGrp="1"/>
          </p:cNvSpPr>
          <p:nvPr>
            <p:ph type="sldNum" sz="quarter" idx="12"/>
          </p:nvPr>
        </p:nvSpPr>
        <p:spPr/>
        <p:txBody>
          <a:bodyPr/>
          <a:lstStyle/>
          <a:p>
            <a:fld id="{09BC8E2C-8DFF-40D1-873C-E2811019E174}" type="slidenum">
              <a:rPr lang="en-US" smtClean="0"/>
              <a:t>‹#›</a:t>
            </a:fld>
            <a:endParaRPr lang="en-US"/>
          </a:p>
        </p:txBody>
      </p:sp>
    </p:spTree>
    <p:extLst>
      <p:ext uri="{BB962C8B-B14F-4D97-AF65-F5344CB8AC3E}">
        <p14:creationId xmlns:p14="http://schemas.microsoft.com/office/powerpoint/2010/main" val="24304719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7A6E3F2-AF2E-5F18-700B-A6993F39779C}"/>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797003E-DBF5-D281-51B8-06C8025EC34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8F59F0-5653-C879-3718-1B0E1F2970CF}"/>
              </a:ext>
            </a:extLst>
          </p:cNvPr>
          <p:cNvSpPr>
            <a:spLocks noGrp="1"/>
          </p:cNvSpPr>
          <p:nvPr>
            <p:ph type="dt" sz="half" idx="10"/>
          </p:nvPr>
        </p:nvSpPr>
        <p:spPr/>
        <p:txBody>
          <a:bodyPr/>
          <a:lstStyle/>
          <a:p>
            <a:fld id="{E6C2A4BB-4986-449B-9285-940F6D40E194}" type="datetimeFigureOut">
              <a:rPr lang="en-US" smtClean="0"/>
              <a:t>5/24/2023</a:t>
            </a:fld>
            <a:endParaRPr lang="en-US"/>
          </a:p>
        </p:txBody>
      </p:sp>
      <p:sp>
        <p:nvSpPr>
          <p:cNvPr id="5" name="Footer Placeholder 4">
            <a:extLst>
              <a:ext uri="{FF2B5EF4-FFF2-40B4-BE49-F238E27FC236}">
                <a16:creationId xmlns:a16="http://schemas.microsoft.com/office/drawing/2014/main" id="{DB733234-C736-FE74-00C9-639F2ED8CE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F762D2-3F2D-C6C7-4052-B5E93C4E6485}"/>
              </a:ext>
            </a:extLst>
          </p:cNvPr>
          <p:cNvSpPr>
            <a:spLocks noGrp="1"/>
          </p:cNvSpPr>
          <p:nvPr>
            <p:ph type="sldNum" sz="quarter" idx="12"/>
          </p:nvPr>
        </p:nvSpPr>
        <p:spPr/>
        <p:txBody>
          <a:bodyPr/>
          <a:lstStyle/>
          <a:p>
            <a:fld id="{09BC8E2C-8DFF-40D1-873C-E2811019E174}" type="slidenum">
              <a:rPr lang="en-US" smtClean="0"/>
              <a:t>‹#›</a:t>
            </a:fld>
            <a:endParaRPr lang="en-US"/>
          </a:p>
        </p:txBody>
      </p:sp>
    </p:spTree>
    <p:extLst>
      <p:ext uri="{BB962C8B-B14F-4D97-AF65-F5344CB8AC3E}">
        <p14:creationId xmlns:p14="http://schemas.microsoft.com/office/powerpoint/2010/main" val="26155617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D69EA3-ED63-A07E-1000-DDEF3F5CE3E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FB02D38-50E6-51BC-3430-462386B27EC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C99641-B1E4-20AA-845C-32F9B4551B86}"/>
              </a:ext>
            </a:extLst>
          </p:cNvPr>
          <p:cNvSpPr>
            <a:spLocks noGrp="1"/>
          </p:cNvSpPr>
          <p:nvPr>
            <p:ph type="dt" sz="half" idx="10"/>
          </p:nvPr>
        </p:nvSpPr>
        <p:spPr/>
        <p:txBody>
          <a:bodyPr/>
          <a:lstStyle/>
          <a:p>
            <a:fld id="{E6C2A4BB-4986-449B-9285-940F6D40E194}" type="datetimeFigureOut">
              <a:rPr lang="en-US" smtClean="0"/>
              <a:t>5/24/2023</a:t>
            </a:fld>
            <a:endParaRPr lang="en-US"/>
          </a:p>
        </p:txBody>
      </p:sp>
      <p:sp>
        <p:nvSpPr>
          <p:cNvPr id="5" name="Footer Placeholder 4">
            <a:extLst>
              <a:ext uri="{FF2B5EF4-FFF2-40B4-BE49-F238E27FC236}">
                <a16:creationId xmlns:a16="http://schemas.microsoft.com/office/drawing/2014/main" id="{3A68053F-AA31-852C-8A1A-1AE0FCCCFB3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533BFE-BF8F-9BE9-9C87-FA863270CAB7}"/>
              </a:ext>
            </a:extLst>
          </p:cNvPr>
          <p:cNvSpPr>
            <a:spLocks noGrp="1"/>
          </p:cNvSpPr>
          <p:nvPr>
            <p:ph type="sldNum" sz="quarter" idx="12"/>
          </p:nvPr>
        </p:nvSpPr>
        <p:spPr/>
        <p:txBody>
          <a:bodyPr/>
          <a:lstStyle/>
          <a:p>
            <a:fld id="{09BC8E2C-8DFF-40D1-873C-E2811019E174}" type="slidenum">
              <a:rPr lang="en-US" smtClean="0"/>
              <a:t>‹#›</a:t>
            </a:fld>
            <a:endParaRPr lang="en-US"/>
          </a:p>
        </p:txBody>
      </p:sp>
    </p:spTree>
    <p:extLst>
      <p:ext uri="{BB962C8B-B14F-4D97-AF65-F5344CB8AC3E}">
        <p14:creationId xmlns:p14="http://schemas.microsoft.com/office/powerpoint/2010/main" val="36891905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34CD0-56B2-B978-7B30-18B4C479C7D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45CC87F-633C-50D8-B19A-336976F1036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FCF8ED-D44E-930D-867C-70A2F6D30503}"/>
              </a:ext>
            </a:extLst>
          </p:cNvPr>
          <p:cNvSpPr>
            <a:spLocks noGrp="1"/>
          </p:cNvSpPr>
          <p:nvPr>
            <p:ph type="dt" sz="half" idx="10"/>
          </p:nvPr>
        </p:nvSpPr>
        <p:spPr/>
        <p:txBody>
          <a:bodyPr/>
          <a:lstStyle/>
          <a:p>
            <a:fld id="{E6C2A4BB-4986-449B-9285-940F6D40E194}" type="datetimeFigureOut">
              <a:rPr lang="en-US" smtClean="0"/>
              <a:t>5/24/2023</a:t>
            </a:fld>
            <a:endParaRPr lang="en-US"/>
          </a:p>
        </p:txBody>
      </p:sp>
      <p:sp>
        <p:nvSpPr>
          <p:cNvPr id="5" name="Footer Placeholder 4">
            <a:extLst>
              <a:ext uri="{FF2B5EF4-FFF2-40B4-BE49-F238E27FC236}">
                <a16:creationId xmlns:a16="http://schemas.microsoft.com/office/drawing/2014/main" id="{891BCDEE-C559-21FA-C5AC-449320F73B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6EB025-EFD7-E14A-8CD7-0890385CA883}"/>
              </a:ext>
            </a:extLst>
          </p:cNvPr>
          <p:cNvSpPr>
            <a:spLocks noGrp="1"/>
          </p:cNvSpPr>
          <p:nvPr>
            <p:ph type="sldNum" sz="quarter" idx="12"/>
          </p:nvPr>
        </p:nvSpPr>
        <p:spPr/>
        <p:txBody>
          <a:bodyPr/>
          <a:lstStyle/>
          <a:p>
            <a:fld id="{09BC8E2C-8DFF-40D1-873C-E2811019E174}" type="slidenum">
              <a:rPr lang="en-US" smtClean="0"/>
              <a:t>‹#›</a:t>
            </a:fld>
            <a:endParaRPr lang="en-US"/>
          </a:p>
        </p:txBody>
      </p:sp>
    </p:spTree>
    <p:extLst>
      <p:ext uri="{BB962C8B-B14F-4D97-AF65-F5344CB8AC3E}">
        <p14:creationId xmlns:p14="http://schemas.microsoft.com/office/powerpoint/2010/main" val="41472162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118E7-E685-F812-8943-FD0E314DBCB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58B9B7-B84B-E25F-A4A1-15BD872C6F8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D1FAB4A-1D42-0228-B20F-CD5668A9E90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4E827F4-0E14-B4A1-B07D-A5CCBF56D495}"/>
              </a:ext>
            </a:extLst>
          </p:cNvPr>
          <p:cNvSpPr>
            <a:spLocks noGrp="1"/>
          </p:cNvSpPr>
          <p:nvPr>
            <p:ph type="dt" sz="half" idx="10"/>
          </p:nvPr>
        </p:nvSpPr>
        <p:spPr/>
        <p:txBody>
          <a:bodyPr/>
          <a:lstStyle/>
          <a:p>
            <a:fld id="{E6C2A4BB-4986-449B-9285-940F6D40E194}" type="datetimeFigureOut">
              <a:rPr lang="en-US" smtClean="0"/>
              <a:t>5/24/2023</a:t>
            </a:fld>
            <a:endParaRPr lang="en-US"/>
          </a:p>
        </p:txBody>
      </p:sp>
      <p:sp>
        <p:nvSpPr>
          <p:cNvPr id="6" name="Footer Placeholder 5">
            <a:extLst>
              <a:ext uri="{FF2B5EF4-FFF2-40B4-BE49-F238E27FC236}">
                <a16:creationId xmlns:a16="http://schemas.microsoft.com/office/drawing/2014/main" id="{C86BC6A4-EEFA-6B9D-EEEF-081912FD4C1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A17AD7-357E-C983-A9C0-BF0F13EBAFDA}"/>
              </a:ext>
            </a:extLst>
          </p:cNvPr>
          <p:cNvSpPr>
            <a:spLocks noGrp="1"/>
          </p:cNvSpPr>
          <p:nvPr>
            <p:ph type="sldNum" sz="quarter" idx="12"/>
          </p:nvPr>
        </p:nvSpPr>
        <p:spPr/>
        <p:txBody>
          <a:bodyPr/>
          <a:lstStyle/>
          <a:p>
            <a:fld id="{09BC8E2C-8DFF-40D1-873C-E2811019E174}" type="slidenum">
              <a:rPr lang="en-US" smtClean="0"/>
              <a:t>‹#›</a:t>
            </a:fld>
            <a:endParaRPr lang="en-US"/>
          </a:p>
        </p:txBody>
      </p:sp>
    </p:spTree>
    <p:extLst>
      <p:ext uri="{BB962C8B-B14F-4D97-AF65-F5344CB8AC3E}">
        <p14:creationId xmlns:p14="http://schemas.microsoft.com/office/powerpoint/2010/main" val="33719311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F51B3-EFFF-27C4-1D4F-67171F55EC1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E5DEF22-67C8-BA1C-FDCC-8556FA42FA1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310689B-A390-D453-B5CA-BA08AD1F78D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AF6E41E-5672-240F-9AD5-59B6DDF0A98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39CFD1D-124D-DB2C-ECE7-7B1E12E1D90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DC03CDC-BD07-5145-DB45-4F778A53E68B}"/>
              </a:ext>
            </a:extLst>
          </p:cNvPr>
          <p:cNvSpPr>
            <a:spLocks noGrp="1"/>
          </p:cNvSpPr>
          <p:nvPr>
            <p:ph type="dt" sz="half" idx="10"/>
          </p:nvPr>
        </p:nvSpPr>
        <p:spPr/>
        <p:txBody>
          <a:bodyPr/>
          <a:lstStyle/>
          <a:p>
            <a:fld id="{E6C2A4BB-4986-449B-9285-940F6D40E194}" type="datetimeFigureOut">
              <a:rPr lang="en-US" smtClean="0"/>
              <a:t>5/24/2023</a:t>
            </a:fld>
            <a:endParaRPr lang="en-US"/>
          </a:p>
        </p:txBody>
      </p:sp>
      <p:sp>
        <p:nvSpPr>
          <p:cNvPr id="8" name="Footer Placeholder 7">
            <a:extLst>
              <a:ext uri="{FF2B5EF4-FFF2-40B4-BE49-F238E27FC236}">
                <a16:creationId xmlns:a16="http://schemas.microsoft.com/office/drawing/2014/main" id="{D019BAE1-E460-B6C2-297D-D1D8442EA87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A7E0247-4E4A-7CB8-2D9D-F46A7A1CACFD}"/>
              </a:ext>
            </a:extLst>
          </p:cNvPr>
          <p:cNvSpPr>
            <a:spLocks noGrp="1"/>
          </p:cNvSpPr>
          <p:nvPr>
            <p:ph type="sldNum" sz="quarter" idx="12"/>
          </p:nvPr>
        </p:nvSpPr>
        <p:spPr/>
        <p:txBody>
          <a:bodyPr/>
          <a:lstStyle/>
          <a:p>
            <a:fld id="{09BC8E2C-8DFF-40D1-873C-E2811019E174}" type="slidenum">
              <a:rPr lang="en-US" smtClean="0"/>
              <a:t>‹#›</a:t>
            </a:fld>
            <a:endParaRPr lang="en-US"/>
          </a:p>
        </p:txBody>
      </p:sp>
    </p:spTree>
    <p:extLst>
      <p:ext uri="{BB962C8B-B14F-4D97-AF65-F5344CB8AC3E}">
        <p14:creationId xmlns:p14="http://schemas.microsoft.com/office/powerpoint/2010/main" val="28863575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4ABD0-92E3-7B52-CCB3-C4D525B4247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F477433-D8B7-762A-F2A0-73F3DEA35CEE}"/>
              </a:ext>
            </a:extLst>
          </p:cNvPr>
          <p:cNvSpPr>
            <a:spLocks noGrp="1"/>
          </p:cNvSpPr>
          <p:nvPr>
            <p:ph type="dt" sz="half" idx="10"/>
          </p:nvPr>
        </p:nvSpPr>
        <p:spPr/>
        <p:txBody>
          <a:bodyPr/>
          <a:lstStyle/>
          <a:p>
            <a:fld id="{E6C2A4BB-4986-449B-9285-940F6D40E194}" type="datetimeFigureOut">
              <a:rPr lang="en-US" smtClean="0"/>
              <a:t>5/24/2023</a:t>
            </a:fld>
            <a:endParaRPr lang="en-US"/>
          </a:p>
        </p:txBody>
      </p:sp>
      <p:sp>
        <p:nvSpPr>
          <p:cNvPr id="4" name="Footer Placeholder 3">
            <a:extLst>
              <a:ext uri="{FF2B5EF4-FFF2-40B4-BE49-F238E27FC236}">
                <a16:creationId xmlns:a16="http://schemas.microsoft.com/office/drawing/2014/main" id="{1244C1A6-7A84-787C-B001-1F806C32E3F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A0B636B-4709-1D57-3A0B-A18AC888B7F0}"/>
              </a:ext>
            </a:extLst>
          </p:cNvPr>
          <p:cNvSpPr>
            <a:spLocks noGrp="1"/>
          </p:cNvSpPr>
          <p:nvPr>
            <p:ph type="sldNum" sz="quarter" idx="12"/>
          </p:nvPr>
        </p:nvSpPr>
        <p:spPr/>
        <p:txBody>
          <a:bodyPr/>
          <a:lstStyle/>
          <a:p>
            <a:fld id="{09BC8E2C-8DFF-40D1-873C-E2811019E174}" type="slidenum">
              <a:rPr lang="en-US" smtClean="0"/>
              <a:t>‹#›</a:t>
            </a:fld>
            <a:endParaRPr lang="en-US"/>
          </a:p>
        </p:txBody>
      </p:sp>
    </p:spTree>
    <p:extLst>
      <p:ext uri="{BB962C8B-B14F-4D97-AF65-F5344CB8AC3E}">
        <p14:creationId xmlns:p14="http://schemas.microsoft.com/office/powerpoint/2010/main" val="20456341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C14DD1C-7C73-C63B-846C-D670CACF8CE6}"/>
              </a:ext>
            </a:extLst>
          </p:cNvPr>
          <p:cNvSpPr>
            <a:spLocks noGrp="1"/>
          </p:cNvSpPr>
          <p:nvPr>
            <p:ph type="dt" sz="half" idx="10"/>
          </p:nvPr>
        </p:nvSpPr>
        <p:spPr/>
        <p:txBody>
          <a:bodyPr/>
          <a:lstStyle/>
          <a:p>
            <a:fld id="{E6C2A4BB-4986-449B-9285-940F6D40E194}" type="datetimeFigureOut">
              <a:rPr lang="en-US" smtClean="0"/>
              <a:t>5/24/2023</a:t>
            </a:fld>
            <a:endParaRPr lang="en-US"/>
          </a:p>
        </p:txBody>
      </p:sp>
      <p:sp>
        <p:nvSpPr>
          <p:cNvPr id="3" name="Footer Placeholder 2">
            <a:extLst>
              <a:ext uri="{FF2B5EF4-FFF2-40B4-BE49-F238E27FC236}">
                <a16:creationId xmlns:a16="http://schemas.microsoft.com/office/drawing/2014/main" id="{46750B55-53B7-2381-35FA-6340CDF1FF2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B428C63-22B7-BCD0-2317-CDCFECADF6DD}"/>
              </a:ext>
            </a:extLst>
          </p:cNvPr>
          <p:cNvSpPr>
            <a:spLocks noGrp="1"/>
          </p:cNvSpPr>
          <p:nvPr>
            <p:ph type="sldNum" sz="quarter" idx="12"/>
          </p:nvPr>
        </p:nvSpPr>
        <p:spPr/>
        <p:txBody>
          <a:bodyPr/>
          <a:lstStyle/>
          <a:p>
            <a:fld id="{09BC8E2C-8DFF-40D1-873C-E2811019E174}" type="slidenum">
              <a:rPr lang="en-US" smtClean="0"/>
              <a:t>‹#›</a:t>
            </a:fld>
            <a:endParaRPr lang="en-US"/>
          </a:p>
        </p:txBody>
      </p:sp>
    </p:spTree>
    <p:extLst>
      <p:ext uri="{BB962C8B-B14F-4D97-AF65-F5344CB8AC3E}">
        <p14:creationId xmlns:p14="http://schemas.microsoft.com/office/powerpoint/2010/main" val="11421323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74DC0-C023-DDFA-B722-39AD734D0CC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B3F60CB-0D45-30DA-DBBE-33871BF1A3E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6810536-42A7-32DA-CFE1-78578EC840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A8CF610-C9A2-B32F-4B02-933159D50A97}"/>
              </a:ext>
            </a:extLst>
          </p:cNvPr>
          <p:cNvSpPr>
            <a:spLocks noGrp="1"/>
          </p:cNvSpPr>
          <p:nvPr>
            <p:ph type="dt" sz="half" idx="10"/>
          </p:nvPr>
        </p:nvSpPr>
        <p:spPr/>
        <p:txBody>
          <a:bodyPr/>
          <a:lstStyle/>
          <a:p>
            <a:fld id="{E6C2A4BB-4986-449B-9285-940F6D40E194}" type="datetimeFigureOut">
              <a:rPr lang="en-US" smtClean="0"/>
              <a:t>5/24/2023</a:t>
            </a:fld>
            <a:endParaRPr lang="en-US"/>
          </a:p>
        </p:txBody>
      </p:sp>
      <p:sp>
        <p:nvSpPr>
          <p:cNvPr id="6" name="Footer Placeholder 5">
            <a:extLst>
              <a:ext uri="{FF2B5EF4-FFF2-40B4-BE49-F238E27FC236}">
                <a16:creationId xmlns:a16="http://schemas.microsoft.com/office/drawing/2014/main" id="{86C16E2F-6A70-F67A-3743-12F5E209932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0CEABD-91DB-AF5E-8EC9-DB0BA7C7395A}"/>
              </a:ext>
            </a:extLst>
          </p:cNvPr>
          <p:cNvSpPr>
            <a:spLocks noGrp="1"/>
          </p:cNvSpPr>
          <p:nvPr>
            <p:ph type="sldNum" sz="quarter" idx="12"/>
          </p:nvPr>
        </p:nvSpPr>
        <p:spPr/>
        <p:txBody>
          <a:bodyPr/>
          <a:lstStyle/>
          <a:p>
            <a:fld id="{09BC8E2C-8DFF-40D1-873C-E2811019E174}" type="slidenum">
              <a:rPr lang="en-US" smtClean="0"/>
              <a:t>‹#›</a:t>
            </a:fld>
            <a:endParaRPr lang="en-US"/>
          </a:p>
        </p:txBody>
      </p:sp>
    </p:spTree>
    <p:extLst>
      <p:ext uri="{BB962C8B-B14F-4D97-AF65-F5344CB8AC3E}">
        <p14:creationId xmlns:p14="http://schemas.microsoft.com/office/powerpoint/2010/main" val="42876279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32F6C-6D25-BCE0-2363-33F5372DB79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55B0EB8-B8D6-9B14-A855-31C8E7F0EA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18EC38-06E2-F79D-6F07-2D3DB6735C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2CF505E-E28C-2E8B-79F5-C65A685674AD}"/>
              </a:ext>
            </a:extLst>
          </p:cNvPr>
          <p:cNvSpPr>
            <a:spLocks noGrp="1"/>
          </p:cNvSpPr>
          <p:nvPr>
            <p:ph type="dt" sz="half" idx="10"/>
          </p:nvPr>
        </p:nvSpPr>
        <p:spPr/>
        <p:txBody>
          <a:bodyPr/>
          <a:lstStyle/>
          <a:p>
            <a:fld id="{E6C2A4BB-4986-449B-9285-940F6D40E194}" type="datetimeFigureOut">
              <a:rPr lang="en-US" smtClean="0"/>
              <a:t>5/24/2023</a:t>
            </a:fld>
            <a:endParaRPr lang="en-US"/>
          </a:p>
        </p:txBody>
      </p:sp>
      <p:sp>
        <p:nvSpPr>
          <p:cNvPr id="6" name="Footer Placeholder 5">
            <a:extLst>
              <a:ext uri="{FF2B5EF4-FFF2-40B4-BE49-F238E27FC236}">
                <a16:creationId xmlns:a16="http://schemas.microsoft.com/office/drawing/2014/main" id="{3A5AC688-5C71-7DD1-6DB1-5B46A0CB2A7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DD2AA4-8B1D-44FE-9A09-365AC6321C5E}"/>
              </a:ext>
            </a:extLst>
          </p:cNvPr>
          <p:cNvSpPr>
            <a:spLocks noGrp="1"/>
          </p:cNvSpPr>
          <p:nvPr>
            <p:ph type="sldNum" sz="quarter" idx="12"/>
          </p:nvPr>
        </p:nvSpPr>
        <p:spPr/>
        <p:txBody>
          <a:bodyPr/>
          <a:lstStyle/>
          <a:p>
            <a:fld id="{09BC8E2C-8DFF-40D1-873C-E2811019E174}" type="slidenum">
              <a:rPr lang="en-US" smtClean="0"/>
              <a:t>‹#›</a:t>
            </a:fld>
            <a:endParaRPr lang="en-US"/>
          </a:p>
        </p:txBody>
      </p:sp>
    </p:spTree>
    <p:extLst>
      <p:ext uri="{BB962C8B-B14F-4D97-AF65-F5344CB8AC3E}">
        <p14:creationId xmlns:p14="http://schemas.microsoft.com/office/powerpoint/2010/main" val="36074592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3354E1-C2B4-22E9-3A35-96EB1A35973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0111D3E-1A38-DE8B-CE86-2C9B01F8463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AD7671-CFB1-33AF-1ED1-30208F38B57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6C2A4BB-4986-449B-9285-940F6D40E194}" type="datetimeFigureOut">
              <a:rPr lang="en-US" smtClean="0"/>
              <a:t>5/24/2023</a:t>
            </a:fld>
            <a:endParaRPr lang="en-US"/>
          </a:p>
        </p:txBody>
      </p:sp>
      <p:sp>
        <p:nvSpPr>
          <p:cNvPr id="5" name="Footer Placeholder 4">
            <a:extLst>
              <a:ext uri="{FF2B5EF4-FFF2-40B4-BE49-F238E27FC236}">
                <a16:creationId xmlns:a16="http://schemas.microsoft.com/office/drawing/2014/main" id="{71BFFF80-C145-0AAA-2379-1174899DA77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73112E8-D2C8-3491-BDF2-494FAE4A7E5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9BC8E2C-8DFF-40D1-873C-E2811019E174}" type="slidenum">
              <a:rPr lang="en-US" smtClean="0"/>
              <a:t>‹#›</a:t>
            </a:fld>
            <a:endParaRPr lang="en-US"/>
          </a:p>
        </p:txBody>
      </p:sp>
    </p:spTree>
    <p:extLst>
      <p:ext uri="{BB962C8B-B14F-4D97-AF65-F5344CB8AC3E}">
        <p14:creationId xmlns:p14="http://schemas.microsoft.com/office/powerpoint/2010/main" val="21674847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www.kaggle.com/datasets/atulyakumar98/pothole-detection-dataset" TargetMode="External"/><Relationship Id="rId2" Type="http://schemas.openxmlformats.org/officeDocument/2006/relationships/hyperlink" Target="https://www.kaggle.com/datasets/rajdalsaniya/pothole-detection-dataset" TargetMode="External"/><Relationship Id="rId1" Type="http://schemas.openxmlformats.org/officeDocument/2006/relationships/slideLayout" Target="../slideLayouts/slideLayout2.xml"/><Relationship Id="rId4" Type="http://schemas.openxmlformats.org/officeDocument/2006/relationships/hyperlink" Target="https://www.kaggle.com/code/bsanandu88/pothole-detection-code-python"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3D87DAF-EA5E-EBA2-DCE0-5C9570E625D7}"/>
              </a:ext>
            </a:extLst>
          </p:cNvPr>
          <p:cNvSpPr>
            <a:spLocks noGrp="1"/>
          </p:cNvSpPr>
          <p:nvPr>
            <p:ph type="ctrTitle"/>
          </p:nvPr>
        </p:nvSpPr>
        <p:spPr>
          <a:xfrm>
            <a:off x="890338" y="640080"/>
            <a:ext cx="3734014" cy="3566160"/>
          </a:xfrm>
        </p:spPr>
        <p:txBody>
          <a:bodyPr anchor="b">
            <a:normAutofit/>
          </a:bodyPr>
          <a:lstStyle/>
          <a:p>
            <a:pPr algn="l"/>
            <a:r>
              <a:rPr lang="en-US" sz="4200"/>
              <a:t>Image Classification for Prioritization of Pothole Repair</a:t>
            </a:r>
          </a:p>
        </p:txBody>
      </p:sp>
      <p:sp>
        <p:nvSpPr>
          <p:cNvPr id="3" name="Subtitle 2">
            <a:extLst>
              <a:ext uri="{FF2B5EF4-FFF2-40B4-BE49-F238E27FC236}">
                <a16:creationId xmlns:a16="http://schemas.microsoft.com/office/drawing/2014/main" id="{E9D9100E-346A-CDE2-80CB-56706A49F162}"/>
              </a:ext>
            </a:extLst>
          </p:cNvPr>
          <p:cNvSpPr>
            <a:spLocks noGrp="1"/>
          </p:cNvSpPr>
          <p:nvPr>
            <p:ph type="subTitle" idx="1"/>
          </p:nvPr>
        </p:nvSpPr>
        <p:spPr>
          <a:xfrm>
            <a:off x="890339" y="4636008"/>
            <a:ext cx="3734014" cy="1572768"/>
          </a:xfrm>
        </p:spPr>
        <p:txBody>
          <a:bodyPr>
            <a:normAutofit/>
          </a:bodyPr>
          <a:lstStyle/>
          <a:p>
            <a:pPr algn="l"/>
            <a:r>
              <a:rPr lang="en-US" sz="2200"/>
              <a:t>Marc Edwards</a:t>
            </a:r>
          </a:p>
          <a:p>
            <a:pPr algn="l"/>
            <a:r>
              <a:rPr lang="en-US" sz="2200"/>
              <a:t>Machine Learning and Predictive Analytics</a:t>
            </a:r>
          </a:p>
          <a:p>
            <a:pPr algn="l"/>
            <a:r>
              <a:rPr lang="en-US" sz="2200"/>
              <a:t>Spring 2023</a:t>
            </a:r>
          </a:p>
        </p:txBody>
      </p:sp>
      <p:sp>
        <p:nvSpPr>
          <p:cNvPr id="11"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99AEFAC-CD51-FA0C-1084-A2F3B9B68C3B}"/>
              </a:ext>
            </a:extLst>
          </p:cNvPr>
          <p:cNvPicPr>
            <a:picLocks noChangeAspect="1"/>
          </p:cNvPicPr>
          <p:nvPr/>
        </p:nvPicPr>
        <p:blipFill rotWithShape="1">
          <a:blip r:embed="rId2"/>
          <a:srcRect l="12764" r="18528"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3261208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605D3CF-94BC-8008-A12D-7B4FBD5E5417}"/>
              </a:ext>
            </a:extLst>
          </p:cNvPr>
          <p:cNvSpPr>
            <a:spLocks noGrp="1"/>
          </p:cNvSpPr>
          <p:nvPr>
            <p:ph type="title"/>
          </p:nvPr>
        </p:nvSpPr>
        <p:spPr>
          <a:xfrm>
            <a:off x="572493" y="238539"/>
            <a:ext cx="11018520" cy="1434415"/>
          </a:xfrm>
        </p:spPr>
        <p:txBody>
          <a:bodyPr anchor="b">
            <a:normAutofit/>
          </a:bodyPr>
          <a:lstStyle/>
          <a:p>
            <a:r>
              <a:rPr lang="en-US" sz="5400"/>
              <a:t>Future Work</a:t>
            </a:r>
          </a:p>
        </p:txBody>
      </p:sp>
      <p:sp>
        <p:nvSpPr>
          <p:cNvPr id="14"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D6CB0B7-9BD4-31B3-8BA6-ADE0CC14F8EB}"/>
              </a:ext>
            </a:extLst>
          </p:cNvPr>
          <p:cNvSpPr>
            <a:spLocks noGrp="1"/>
          </p:cNvSpPr>
          <p:nvPr>
            <p:ph idx="1"/>
          </p:nvPr>
        </p:nvSpPr>
        <p:spPr>
          <a:xfrm>
            <a:off x="572493" y="2071316"/>
            <a:ext cx="6713552" cy="4119172"/>
          </a:xfrm>
        </p:spPr>
        <p:txBody>
          <a:bodyPr anchor="t">
            <a:normAutofit/>
          </a:bodyPr>
          <a:lstStyle/>
          <a:p>
            <a:r>
              <a:rPr lang="en-US" sz="2200" dirty="0"/>
              <a:t>More representative data – equal ratios of image classes</a:t>
            </a:r>
          </a:p>
          <a:p>
            <a:r>
              <a:rPr lang="en-US" sz="2200" b="0" i="0" dirty="0">
                <a:effectLst/>
                <a:latin typeface="Söhne"/>
              </a:rPr>
              <a:t>Vision Transformer (VIT) versus Convolutional Neural Networks</a:t>
            </a:r>
          </a:p>
          <a:p>
            <a:r>
              <a:rPr lang="en-US" sz="2200" dirty="0"/>
              <a:t>Live data collection from city vehicles</a:t>
            </a:r>
          </a:p>
          <a:p>
            <a:pPr lvl="1"/>
            <a:r>
              <a:rPr lang="en-US" sz="2200" dirty="0"/>
              <a:t>Attach cameras to city vehicles, utilize CV to capture road status data to quickly assess any holes to prioritize areas and efficiently allocate their resources and reduce the overall cost of repairs</a:t>
            </a:r>
          </a:p>
          <a:p>
            <a:r>
              <a:rPr lang="en-US" sz="2200" dirty="0"/>
              <a:t>Pothole maintenance route planning</a:t>
            </a:r>
          </a:p>
        </p:txBody>
      </p:sp>
      <p:pic>
        <p:nvPicPr>
          <p:cNvPr id="7" name="Picture 6">
            <a:extLst>
              <a:ext uri="{FF2B5EF4-FFF2-40B4-BE49-F238E27FC236}">
                <a16:creationId xmlns:a16="http://schemas.microsoft.com/office/drawing/2014/main" id="{738A5DB6-7722-C18A-545C-07599125AA24}"/>
              </a:ext>
            </a:extLst>
          </p:cNvPr>
          <p:cNvPicPr>
            <a:picLocks noChangeAspect="1"/>
          </p:cNvPicPr>
          <p:nvPr/>
        </p:nvPicPr>
        <p:blipFill rotWithShape="1">
          <a:blip r:embed="rId3"/>
          <a:srcRect l="14864" r="31022" b="2"/>
          <a:stretch/>
        </p:blipFill>
        <p:spPr>
          <a:xfrm>
            <a:off x="7675658" y="2093976"/>
            <a:ext cx="3941064" cy="4096512"/>
          </a:xfrm>
          <a:prstGeom prst="rect">
            <a:avLst/>
          </a:prstGeom>
          <a:ln>
            <a:solidFill>
              <a:schemeClr val="tx1"/>
            </a:solidFill>
          </a:ln>
        </p:spPr>
      </p:pic>
    </p:spTree>
    <p:extLst>
      <p:ext uri="{BB962C8B-B14F-4D97-AF65-F5344CB8AC3E}">
        <p14:creationId xmlns:p14="http://schemas.microsoft.com/office/powerpoint/2010/main" val="18877383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B97F24A-32CE-4C1C-A50D-3016B394DC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DE09B3-91C7-E017-BDD7-B5B88D3DC351}"/>
              </a:ext>
            </a:extLst>
          </p:cNvPr>
          <p:cNvSpPr>
            <a:spLocks noGrp="1"/>
          </p:cNvSpPr>
          <p:nvPr>
            <p:ph type="title"/>
          </p:nvPr>
        </p:nvSpPr>
        <p:spPr>
          <a:xfrm>
            <a:off x="630936" y="639520"/>
            <a:ext cx="3429000" cy="1719072"/>
          </a:xfrm>
        </p:spPr>
        <p:txBody>
          <a:bodyPr anchor="b">
            <a:normAutofit/>
          </a:bodyPr>
          <a:lstStyle/>
          <a:p>
            <a:endParaRPr lang="en-US" sz="5400"/>
          </a:p>
        </p:txBody>
      </p:sp>
      <p:sp>
        <p:nvSpPr>
          <p:cNvPr id="12" name="sketch line">
            <a:extLst>
              <a:ext uri="{FF2B5EF4-FFF2-40B4-BE49-F238E27FC236}">
                <a16:creationId xmlns:a16="http://schemas.microsoft.com/office/drawing/2014/main" id="{6357EC4F-235E-4222-A36F-C7878ACE37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2573756"/>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59D36C6-2E2C-2686-F3E7-5AA75585C27F}"/>
              </a:ext>
            </a:extLst>
          </p:cNvPr>
          <p:cNvSpPr>
            <a:spLocks noGrp="1"/>
          </p:cNvSpPr>
          <p:nvPr>
            <p:ph idx="1"/>
          </p:nvPr>
        </p:nvSpPr>
        <p:spPr>
          <a:xfrm>
            <a:off x="630936" y="2807208"/>
            <a:ext cx="4775454" cy="3410712"/>
          </a:xfrm>
        </p:spPr>
        <p:txBody>
          <a:bodyPr anchor="t">
            <a:normAutofit/>
          </a:bodyPr>
          <a:lstStyle/>
          <a:p>
            <a:endParaRPr lang="en-US" sz="2200" dirty="0"/>
          </a:p>
          <a:p>
            <a:endParaRPr lang="en-US" sz="2200" dirty="0"/>
          </a:p>
          <a:p>
            <a:endParaRPr lang="en-US" sz="2200" dirty="0"/>
          </a:p>
          <a:p>
            <a:pPr marL="0" indent="0">
              <a:buNone/>
            </a:pPr>
            <a:r>
              <a:rPr lang="en-US" sz="6600" dirty="0"/>
              <a:t>Thank you</a:t>
            </a:r>
          </a:p>
        </p:txBody>
      </p:sp>
      <p:pic>
        <p:nvPicPr>
          <p:cNvPr id="7" name="Graphic 6" descr="Handshake">
            <a:extLst>
              <a:ext uri="{FF2B5EF4-FFF2-40B4-BE49-F238E27FC236}">
                <a16:creationId xmlns:a16="http://schemas.microsoft.com/office/drawing/2014/main" id="{316DDAE9-B3B9-55A4-D3A6-E5B9A5B5F90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317236" y="640080"/>
            <a:ext cx="5577840" cy="5577840"/>
          </a:xfrm>
          <a:prstGeom prst="rect">
            <a:avLst/>
          </a:prstGeom>
        </p:spPr>
      </p:pic>
    </p:spTree>
    <p:extLst>
      <p:ext uri="{BB962C8B-B14F-4D97-AF65-F5344CB8AC3E}">
        <p14:creationId xmlns:p14="http://schemas.microsoft.com/office/powerpoint/2010/main" val="27809203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1640455-DE82-4B28-0B18-9B065B6B145F}"/>
              </a:ext>
            </a:extLst>
          </p:cNvPr>
          <p:cNvSpPr>
            <a:spLocks noGrp="1"/>
          </p:cNvSpPr>
          <p:nvPr>
            <p:ph type="title"/>
          </p:nvPr>
        </p:nvSpPr>
        <p:spPr>
          <a:xfrm>
            <a:off x="841248" y="548640"/>
            <a:ext cx="3600860" cy="5431536"/>
          </a:xfrm>
        </p:spPr>
        <p:txBody>
          <a:bodyPr>
            <a:normAutofit/>
          </a:bodyPr>
          <a:lstStyle/>
          <a:p>
            <a:r>
              <a:rPr lang="en-US" sz="5400"/>
              <a:t>References</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0F879C0-EA01-10C1-7ED2-249EFDD22DBD}"/>
              </a:ext>
            </a:extLst>
          </p:cNvPr>
          <p:cNvSpPr>
            <a:spLocks noGrp="1"/>
          </p:cNvSpPr>
          <p:nvPr>
            <p:ph idx="1"/>
          </p:nvPr>
        </p:nvSpPr>
        <p:spPr>
          <a:xfrm>
            <a:off x="5126418" y="552091"/>
            <a:ext cx="6224335" cy="5431536"/>
          </a:xfrm>
        </p:spPr>
        <p:txBody>
          <a:bodyPr anchor="ctr">
            <a:normAutofit/>
          </a:bodyPr>
          <a:lstStyle/>
          <a:p>
            <a:r>
              <a:rPr lang="en-US" sz="2200">
                <a:hlinkClick r:id="rId2"/>
              </a:rPr>
              <a:t>https://www.kaggle.com/datasets/rajdalsaniya/pothole-detection-dataset</a:t>
            </a:r>
            <a:endParaRPr lang="en-US" sz="2200"/>
          </a:p>
          <a:p>
            <a:r>
              <a:rPr lang="en-US" sz="2200">
                <a:hlinkClick r:id="rId3"/>
              </a:rPr>
              <a:t>https://www.kaggle.com/datasets/atulyakumar98/pothole-detection-dataset</a:t>
            </a:r>
            <a:endParaRPr lang="en-US" sz="2200"/>
          </a:p>
          <a:p>
            <a:r>
              <a:rPr lang="en-US" sz="2200">
                <a:hlinkClick r:id="rId4"/>
              </a:rPr>
              <a:t>https://www.kaggle.com/code/bsanandu88/pothole-detection-code-python</a:t>
            </a:r>
            <a:r>
              <a:rPr lang="en-US" sz="2200"/>
              <a:t> </a:t>
            </a:r>
          </a:p>
        </p:txBody>
      </p:sp>
    </p:spTree>
    <p:extLst>
      <p:ext uri="{BB962C8B-B14F-4D97-AF65-F5344CB8AC3E}">
        <p14:creationId xmlns:p14="http://schemas.microsoft.com/office/powerpoint/2010/main" val="5416977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4E6CD6-55A4-0557-ACF8-3C2ED2D197F4}"/>
              </a:ext>
            </a:extLst>
          </p:cNvPr>
          <p:cNvSpPr>
            <a:spLocks noGrp="1"/>
          </p:cNvSpPr>
          <p:nvPr>
            <p:ph type="title"/>
          </p:nvPr>
        </p:nvSpPr>
        <p:spPr>
          <a:xfrm>
            <a:off x="4654296" y="329184"/>
            <a:ext cx="6894576" cy="1783080"/>
          </a:xfrm>
        </p:spPr>
        <p:txBody>
          <a:bodyPr anchor="b">
            <a:normAutofit/>
          </a:bodyPr>
          <a:lstStyle/>
          <a:p>
            <a:r>
              <a:rPr lang="en-US" sz="5400" dirty="0"/>
              <a:t>Problem Statement</a:t>
            </a:r>
          </a:p>
        </p:txBody>
      </p:sp>
      <p:pic>
        <p:nvPicPr>
          <p:cNvPr id="5" name="Picture 4">
            <a:extLst>
              <a:ext uri="{FF2B5EF4-FFF2-40B4-BE49-F238E27FC236}">
                <a16:creationId xmlns:a16="http://schemas.microsoft.com/office/drawing/2014/main" id="{3F68D279-9A1F-4618-80F4-9A2F067CD867}"/>
              </a:ext>
            </a:extLst>
          </p:cNvPr>
          <p:cNvPicPr>
            <a:picLocks noChangeAspect="1"/>
          </p:cNvPicPr>
          <p:nvPr/>
        </p:nvPicPr>
        <p:blipFill rotWithShape="1">
          <a:blip r:embed="rId2"/>
          <a:srcRect l="8555" r="14950"/>
          <a:stretch/>
        </p:blipFill>
        <p:spPr>
          <a:xfrm>
            <a:off x="20" y="1"/>
            <a:ext cx="4052522" cy="6858000"/>
          </a:xfrm>
          <a:custGeom>
            <a:avLst/>
            <a:gdLst/>
            <a:ahLst/>
            <a:cxnLst/>
            <a:rect l="l" t="t" r="r" b="b"/>
            <a:pathLst>
              <a:path w="4052542" h="6858000">
                <a:moveTo>
                  <a:pt x="0" y="0"/>
                </a:moveTo>
                <a:lnTo>
                  <a:pt x="4020923" y="0"/>
                </a:lnTo>
                <a:lnTo>
                  <a:pt x="4022656" y="14697"/>
                </a:lnTo>
                <a:cubicBezTo>
                  <a:pt x="4037606" y="98462"/>
                  <a:pt x="4035072" y="183369"/>
                  <a:pt x="4039126" y="267642"/>
                </a:cubicBezTo>
                <a:cubicBezTo>
                  <a:pt x="4043941" y="370699"/>
                  <a:pt x="4037860" y="474136"/>
                  <a:pt x="4035579" y="577446"/>
                </a:cubicBezTo>
                <a:cubicBezTo>
                  <a:pt x="4033805" y="665399"/>
                  <a:pt x="4025063" y="753226"/>
                  <a:pt x="4027724" y="841306"/>
                </a:cubicBezTo>
                <a:cubicBezTo>
                  <a:pt x="4027914" y="844352"/>
                  <a:pt x="4027914" y="847398"/>
                  <a:pt x="4027724" y="850444"/>
                </a:cubicBezTo>
                <a:cubicBezTo>
                  <a:pt x="4019615" y="947281"/>
                  <a:pt x="4019615" y="1044626"/>
                  <a:pt x="4027724" y="1141464"/>
                </a:cubicBezTo>
                <a:cubicBezTo>
                  <a:pt x="4030296" y="1181772"/>
                  <a:pt x="4029574" y="1222221"/>
                  <a:pt x="4025570" y="1262415"/>
                </a:cubicBezTo>
                <a:cubicBezTo>
                  <a:pt x="4021769" y="1313563"/>
                  <a:pt x="4009606" y="1365472"/>
                  <a:pt x="4018348" y="1416238"/>
                </a:cubicBezTo>
                <a:cubicBezTo>
                  <a:pt x="4024037" y="1458058"/>
                  <a:pt x="4027166" y="1500194"/>
                  <a:pt x="4027724" y="1542394"/>
                </a:cubicBezTo>
                <a:cubicBezTo>
                  <a:pt x="4032158" y="1636820"/>
                  <a:pt x="4027977" y="1731753"/>
                  <a:pt x="4026330" y="1826433"/>
                </a:cubicBezTo>
                <a:cubicBezTo>
                  <a:pt x="4024556" y="1936724"/>
                  <a:pt x="4027344" y="2047015"/>
                  <a:pt x="4018475" y="2157432"/>
                </a:cubicBezTo>
                <a:cubicBezTo>
                  <a:pt x="4013597" y="2246629"/>
                  <a:pt x="4013597" y="2336029"/>
                  <a:pt x="4018475" y="2425226"/>
                </a:cubicBezTo>
                <a:cubicBezTo>
                  <a:pt x="4020882" y="2506961"/>
                  <a:pt x="4033172" y="2587934"/>
                  <a:pt x="4031145" y="2670557"/>
                </a:cubicBezTo>
                <a:cubicBezTo>
                  <a:pt x="4028737" y="2766886"/>
                  <a:pt x="4017335" y="2862962"/>
                  <a:pt x="4020882" y="2959546"/>
                </a:cubicBezTo>
                <a:cubicBezTo>
                  <a:pt x="4022529" y="3005617"/>
                  <a:pt x="4022656" y="3051688"/>
                  <a:pt x="4023543" y="3097758"/>
                </a:cubicBezTo>
                <a:cubicBezTo>
                  <a:pt x="4024683" y="3153221"/>
                  <a:pt x="4034692" y="3208556"/>
                  <a:pt x="4029117" y="3263892"/>
                </a:cubicBezTo>
                <a:cubicBezTo>
                  <a:pt x="4019869" y="3356161"/>
                  <a:pt x="3995923" y="3446906"/>
                  <a:pt x="4010873" y="3541459"/>
                </a:cubicBezTo>
                <a:cubicBezTo>
                  <a:pt x="4019108" y="3593495"/>
                  <a:pt x="4028357" y="3645658"/>
                  <a:pt x="4033172" y="3698201"/>
                </a:cubicBezTo>
                <a:cubicBezTo>
                  <a:pt x="4037353" y="3745160"/>
                  <a:pt x="4047868" y="3792881"/>
                  <a:pt x="4039886" y="3839586"/>
                </a:cubicBezTo>
                <a:cubicBezTo>
                  <a:pt x="4033045" y="3879565"/>
                  <a:pt x="4036592" y="3919544"/>
                  <a:pt x="4031271" y="3959523"/>
                </a:cubicBezTo>
                <a:cubicBezTo>
                  <a:pt x="4024303" y="4011939"/>
                  <a:pt x="4020629" y="4065244"/>
                  <a:pt x="4015308" y="4118042"/>
                </a:cubicBezTo>
                <a:cubicBezTo>
                  <a:pt x="4010620" y="4165889"/>
                  <a:pt x="4006946" y="4213610"/>
                  <a:pt x="4019615" y="4258539"/>
                </a:cubicBezTo>
                <a:cubicBezTo>
                  <a:pt x="4050656" y="4371622"/>
                  <a:pt x="4033679" y="4484070"/>
                  <a:pt x="4022023" y="4596391"/>
                </a:cubicBezTo>
                <a:cubicBezTo>
                  <a:pt x="4016321" y="4650965"/>
                  <a:pt x="4007959" y="4708712"/>
                  <a:pt x="4020629" y="4758718"/>
                </a:cubicBezTo>
                <a:cubicBezTo>
                  <a:pt x="4043941" y="4847432"/>
                  <a:pt x="4025697" y="4931705"/>
                  <a:pt x="4015561" y="5016866"/>
                </a:cubicBezTo>
                <a:cubicBezTo>
                  <a:pt x="4003335" y="5100174"/>
                  <a:pt x="4005096" y="5184929"/>
                  <a:pt x="4020756" y="5267654"/>
                </a:cubicBezTo>
                <a:cubicBezTo>
                  <a:pt x="4033172" y="5326035"/>
                  <a:pt x="4033172" y="5385432"/>
                  <a:pt x="4034692" y="5444194"/>
                </a:cubicBezTo>
                <a:cubicBezTo>
                  <a:pt x="4035579" y="5481001"/>
                  <a:pt x="4022023" y="5518441"/>
                  <a:pt x="4013027" y="5555120"/>
                </a:cubicBezTo>
                <a:cubicBezTo>
                  <a:pt x="3996937" y="5621371"/>
                  <a:pt x="3991109" y="5688636"/>
                  <a:pt x="4013027" y="5753237"/>
                </a:cubicBezTo>
                <a:cubicBezTo>
                  <a:pt x="4043561" y="5842713"/>
                  <a:pt x="4061045" y="5932189"/>
                  <a:pt x="4048375" y="6026870"/>
                </a:cubicBezTo>
                <a:cubicBezTo>
                  <a:pt x="4041027" y="6085251"/>
                  <a:pt x="4039380" y="6144902"/>
                  <a:pt x="4028357" y="6202522"/>
                </a:cubicBezTo>
                <a:cubicBezTo>
                  <a:pt x="4010240" y="6298091"/>
                  <a:pt x="4016701" y="6393024"/>
                  <a:pt x="4031145" y="6487196"/>
                </a:cubicBezTo>
                <a:cubicBezTo>
                  <a:pt x="4041293" y="6565885"/>
                  <a:pt x="4042395" y="6645474"/>
                  <a:pt x="4034439" y="6724403"/>
                </a:cubicBezTo>
                <a:lnTo>
                  <a:pt x="4025206" y="6858000"/>
                </a:lnTo>
                <a:lnTo>
                  <a:pt x="0" y="6858000"/>
                </a:lnTo>
                <a:close/>
              </a:path>
            </a:pathLst>
          </a:custGeom>
        </p:spPr>
      </p:pic>
      <p:sp>
        <p:nvSpPr>
          <p:cNvPr id="12" name="sketchy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07EF1E8-9A1F-B869-07EB-B93090D1D55D}"/>
              </a:ext>
            </a:extLst>
          </p:cNvPr>
          <p:cNvSpPr>
            <a:spLocks noGrp="1"/>
          </p:cNvSpPr>
          <p:nvPr>
            <p:ph idx="1"/>
          </p:nvPr>
        </p:nvSpPr>
        <p:spPr>
          <a:xfrm>
            <a:off x="4654296" y="2706624"/>
            <a:ext cx="6894576" cy="3483864"/>
          </a:xfrm>
        </p:spPr>
        <p:txBody>
          <a:bodyPr>
            <a:normAutofit/>
          </a:bodyPr>
          <a:lstStyle/>
          <a:p>
            <a:r>
              <a:rPr lang="en-US" sz="1700"/>
              <a:t>Chicago has a over 8,000 miles of roads</a:t>
            </a:r>
          </a:p>
          <a:p>
            <a:r>
              <a:rPr lang="en-US" sz="1700"/>
              <a:t>Lots of wear and tear – lots of potholes</a:t>
            </a:r>
          </a:p>
          <a:p>
            <a:pPr lvl="1"/>
            <a:r>
              <a:rPr lang="en-US" sz="1700"/>
              <a:t>Cause damage to vehicles, unsafe for pedestrians etc.</a:t>
            </a:r>
          </a:p>
          <a:p>
            <a:r>
              <a:rPr lang="en-US" sz="1700"/>
              <a:t>Mapping and tracking of potholes manually reported to the City’s 311 system</a:t>
            </a:r>
          </a:p>
          <a:p>
            <a:r>
              <a:rPr lang="en-US" sz="1700"/>
              <a:t>No way to assess severity of the pothole, just a request to location using city’s 311 system</a:t>
            </a:r>
          </a:p>
          <a:p>
            <a:r>
              <a:rPr lang="en-US" sz="1700"/>
              <a:t>Image classification can be used for identifying and prioritizing pothole repairs</a:t>
            </a:r>
          </a:p>
          <a:p>
            <a:r>
              <a:rPr lang="en-US" sz="1700"/>
              <a:t>Road maintenance crews can more efficiently allocate their resources and reduce the overall cost of and response time to repairs</a:t>
            </a:r>
          </a:p>
          <a:p>
            <a:pPr lvl="1"/>
            <a:endParaRPr lang="en-US" sz="1700"/>
          </a:p>
          <a:p>
            <a:pPr marL="457200" lvl="1" indent="0">
              <a:buNone/>
            </a:pPr>
            <a:endParaRPr lang="en-US" sz="1700"/>
          </a:p>
          <a:p>
            <a:pPr lvl="1"/>
            <a:endParaRPr lang="en-US" sz="1700"/>
          </a:p>
        </p:txBody>
      </p:sp>
    </p:spTree>
    <p:extLst>
      <p:ext uri="{BB962C8B-B14F-4D97-AF65-F5344CB8AC3E}">
        <p14:creationId xmlns:p14="http://schemas.microsoft.com/office/powerpoint/2010/main" val="13295935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0C3859F-6D0B-5BFE-8CB2-378223B7688A}"/>
              </a:ext>
            </a:extLst>
          </p:cNvPr>
          <p:cNvSpPr>
            <a:spLocks noGrp="1"/>
          </p:cNvSpPr>
          <p:nvPr>
            <p:ph type="title"/>
          </p:nvPr>
        </p:nvSpPr>
        <p:spPr>
          <a:xfrm>
            <a:off x="4654296" y="329184"/>
            <a:ext cx="6894576" cy="1783080"/>
          </a:xfrm>
        </p:spPr>
        <p:txBody>
          <a:bodyPr anchor="b">
            <a:normAutofit/>
          </a:bodyPr>
          <a:lstStyle/>
          <a:p>
            <a:r>
              <a:rPr lang="en-US" sz="5400"/>
              <a:t>Assumptions &amp; Hypotheses</a:t>
            </a:r>
          </a:p>
        </p:txBody>
      </p:sp>
      <p:pic>
        <p:nvPicPr>
          <p:cNvPr id="4" name="Picture 3">
            <a:extLst>
              <a:ext uri="{FF2B5EF4-FFF2-40B4-BE49-F238E27FC236}">
                <a16:creationId xmlns:a16="http://schemas.microsoft.com/office/drawing/2014/main" id="{23CAC4D7-C29B-92EE-2B1A-1E9E9AD409B9}"/>
              </a:ext>
            </a:extLst>
          </p:cNvPr>
          <p:cNvPicPr>
            <a:picLocks noChangeAspect="1"/>
          </p:cNvPicPr>
          <p:nvPr/>
        </p:nvPicPr>
        <p:blipFill rotWithShape="1">
          <a:blip r:embed="rId3"/>
          <a:srcRect l="26417" r="36650"/>
          <a:stretch/>
        </p:blipFill>
        <p:spPr>
          <a:xfrm>
            <a:off x="20" y="1"/>
            <a:ext cx="4052522" cy="6858000"/>
          </a:xfrm>
          <a:custGeom>
            <a:avLst/>
            <a:gdLst/>
            <a:ahLst/>
            <a:cxnLst/>
            <a:rect l="l" t="t" r="r" b="b"/>
            <a:pathLst>
              <a:path w="4052542" h="6858000">
                <a:moveTo>
                  <a:pt x="0" y="0"/>
                </a:moveTo>
                <a:lnTo>
                  <a:pt x="4020923" y="0"/>
                </a:lnTo>
                <a:lnTo>
                  <a:pt x="4022656" y="14697"/>
                </a:lnTo>
                <a:cubicBezTo>
                  <a:pt x="4037606" y="98462"/>
                  <a:pt x="4035072" y="183369"/>
                  <a:pt x="4039126" y="267642"/>
                </a:cubicBezTo>
                <a:cubicBezTo>
                  <a:pt x="4043941" y="370699"/>
                  <a:pt x="4037860" y="474136"/>
                  <a:pt x="4035579" y="577446"/>
                </a:cubicBezTo>
                <a:cubicBezTo>
                  <a:pt x="4033805" y="665399"/>
                  <a:pt x="4025063" y="753226"/>
                  <a:pt x="4027724" y="841306"/>
                </a:cubicBezTo>
                <a:cubicBezTo>
                  <a:pt x="4027914" y="844352"/>
                  <a:pt x="4027914" y="847398"/>
                  <a:pt x="4027724" y="850444"/>
                </a:cubicBezTo>
                <a:cubicBezTo>
                  <a:pt x="4019615" y="947281"/>
                  <a:pt x="4019615" y="1044626"/>
                  <a:pt x="4027724" y="1141464"/>
                </a:cubicBezTo>
                <a:cubicBezTo>
                  <a:pt x="4030296" y="1181772"/>
                  <a:pt x="4029574" y="1222221"/>
                  <a:pt x="4025570" y="1262415"/>
                </a:cubicBezTo>
                <a:cubicBezTo>
                  <a:pt x="4021769" y="1313563"/>
                  <a:pt x="4009606" y="1365472"/>
                  <a:pt x="4018348" y="1416238"/>
                </a:cubicBezTo>
                <a:cubicBezTo>
                  <a:pt x="4024037" y="1458058"/>
                  <a:pt x="4027166" y="1500194"/>
                  <a:pt x="4027724" y="1542394"/>
                </a:cubicBezTo>
                <a:cubicBezTo>
                  <a:pt x="4032158" y="1636820"/>
                  <a:pt x="4027977" y="1731753"/>
                  <a:pt x="4026330" y="1826433"/>
                </a:cubicBezTo>
                <a:cubicBezTo>
                  <a:pt x="4024556" y="1936724"/>
                  <a:pt x="4027344" y="2047015"/>
                  <a:pt x="4018475" y="2157432"/>
                </a:cubicBezTo>
                <a:cubicBezTo>
                  <a:pt x="4013597" y="2246629"/>
                  <a:pt x="4013597" y="2336029"/>
                  <a:pt x="4018475" y="2425226"/>
                </a:cubicBezTo>
                <a:cubicBezTo>
                  <a:pt x="4020882" y="2506961"/>
                  <a:pt x="4033172" y="2587934"/>
                  <a:pt x="4031145" y="2670557"/>
                </a:cubicBezTo>
                <a:cubicBezTo>
                  <a:pt x="4028737" y="2766886"/>
                  <a:pt x="4017335" y="2862962"/>
                  <a:pt x="4020882" y="2959546"/>
                </a:cubicBezTo>
                <a:cubicBezTo>
                  <a:pt x="4022529" y="3005617"/>
                  <a:pt x="4022656" y="3051688"/>
                  <a:pt x="4023543" y="3097758"/>
                </a:cubicBezTo>
                <a:cubicBezTo>
                  <a:pt x="4024683" y="3153221"/>
                  <a:pt x="4034692" y="3208556"/>
                  <a:pt x="4029117" y="3263892"/>
                </a:cubicBezTo>
                <a:cubicBezTo>
                  <a:pt x="4019869" y="3356161"/>
                  <a:pt x="3995923" y="3446906"/>
                  <a:pt x="4010873" y="3541459"/>
                </a:cubicBezTo>
                <a:cubicBezTo>
                  <a:pt x="4019108" y="3593495"/>
                  <a:pt x="4028357" y="3645658"/>
                  <a:pt x="4033172" y="3698201"/>
                </a:cubicBezTo>
                <a:cubicBezTo>
                  <a:pt x="4037353" y="3745160"/>
                  <a:pt x="4047868" y="3792881"/>
                  <a:pt x="4039886" y="3839586"/>
                </a:cubicBezTo>
                <a:cubicBezTo>
                  <a:pt x="4033045" y="3879565"/>
                  <a:pt x="4036592" y="3919544"/>
                  <a:pt x="4031271" y="3959523"/>
                </a:cubicBezTo>
                <a:cubicBezTo>
                  <a:pt x="4024303" y="4011939"/>
                  <a:pt x="4020629" y="4065244"/>
                  <a:pt x="4015308" y="4118042"/>
                </a:cubicBezTo>
                <a:cubicBezTo>
                  <a:pt x="4010620" y="4165889"/>
                  <a:pt x="4006946" y="4213610"/>
                  <a:pt x="4019615" y="4258539"/>
                </a:cubicBezTo>
                <a:cubicBezTo>
                  <a:pt x="4050656" y="4371622"/>
                  <a:pt x="4033679" y="4484070"/>
                  <a:pt x="4022023" y="4596391"/>
                </a:cubicBezTo>
                <a:cubicBezTo>
                  <a:pt x="4016321" y="4650965"/>
                  <a:pt x="4007959" y="4708712"/>
                  <a:pt x="4020629" y="4758718"/>
                </a:cubicBezTo>
                <a:cubicBezTo>
                  <a:pt x="4043941" y="4847432"/>
                  <a:pt x="4025697" y="4931705"/>
                  <a:pt x="4015561" y="5016866"/>
                </a:cubicBezTo>
                <a:cubicBezTo>
                  <a:pt x="4003335" y="5100174"/>
                  <a:pt x="4005096" y="5184929"/>
                  <a:pt x="4020756" y="5267654"/>
                </a:cubicBezTo>
                <a:cubicBezTo>
                  <a:pt x="4033172" y="5326035"/>
                  <a:pt x="4033172" y="5385432"/>
                  <a:pt x="4034692" y="5444194"/>
                </a:cubicBezTo>
                <a:cubicBezTo>
                  <a:pt x="4035579" y="5481001"/>
                  <a:pt x="4022023" y="5518441"/>
                  <a:pt x="4013027" y="5555120"/>
                </a:cubicBezTo>
                <a:cubicBezTo>
                  <a:pt x="3996937" y="5621371"/>
                  <a:pt x="3991109" y="5688636"/>
                  <a:pt x="4013027" y="5753237"/>
                </a:cubicBezTo>
                <a:cubicBezTo>
                  <a:pt x="4043561" y="5842713"/>
                  <a:pt x="4061045" y="5932189"/>
                  <a:pt x="4048375" y="6026870"/>
                </a:cubicBezTo>
                <a:cubicBezTo>
                  <a:pt x="4041027" y="6085251"/>
                  <a:pt x="4039380" y="6144902"/>
                  <a:pt x="4028357" y="6202522"/>
                </a:cubicBezTo>
                <a:cubicBezTo>
                  <a:pt x="4010240" y="6298091"/>
                  <a:pt x="4016701" y="6393024"/>
                  <a:pt x="4031145" y="6487196"/>
                </a:cubicBezTo>
                <a:cubicBezTo>
                  <a:pt x="4041293" y="6565885"/>
                  <a:pt x="4042395" y="6645474"/>
                  <a:pt x="4034439" y="6724403"/>
                </a:cubicBezTo>
                <a:lnTo>
                  <a:pt x="4025206" y="6858000"/>
                </a:lnTo>
                <a:lnTo>
                  <a:pt x="0" y="6858000"/>
                </a:lnTo>
                <a:close/>
              </a:path>
            </a:pathLst>
          </a:custGeom>
        </p:spPr>
      </p:pic>
      <p:sp>
        <p:nvSpPr>
          <p:cNvPr id="11" name="sketchy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2395728"/>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94482B9-5DD6-DAC4-733B-FE6FFC6E6B75}"/>
              </a:ext>
            </a:extLst>
          </p:cNvPr>
          <p:cNvSpPr>
            <a:spLocks noGrp="1"/>
          </p:cNvSpPr>
          <p:nvPr>
            <p:ph idx="1"/>
          </p:nvPr>
        </p:nvSpPr>
        <p:spPr>
          <a:xfrm>
            <a:off x="4654296" y="2706624"/>
            <a:ext cx="6894576" cy="3483864"/>
          </a:xfrm>
        </p:spPr>
        <p:txBody>
          <a:bodyPr>
            <a:normAutofit/>
          </a:bodyPr>
          <a:lstStyle/>
          <a:p>
            <a:r>
              <a:rPr lang="en-US" sz="2000"/>
              <a:t>Convolutional Neural Network (CNN) used for image classification</a:t>
            </a:r>
          </a:p>
          <a:p>
            <a:r>
              <a:rPr lang="en-US" sz="2000"/>
              <a:t>We assume the images follow these assumptions before being able to use them in the image classification CNN: </a:t>
            </a:r>
          </a:p>
          <a:p>
            <a:pPr lvl="1"/>
            <a:r>
              <a:rPr lang="en-US" sz="2000"/>
              <a:t>Stationarity, Local Spatial Correlation, Translation Invariance, Feature Hierarchy</a:t>
            </a:r>
          </a:p>
          <a:p>
            <a:r>
              <a:rPr lang="en-US" sz="2000"/>
              <a:t>We also formulate the following hypotheses about the data:</a:t>
            </a:r>
          </a:p>
          <a:p>
            <a:pPr lvl="1"/>
            <a:r>
              <a:rPr lang="en-US" sz="2000" b="0" i="0">
                <a:effectLst/>
                <a:latin typeface="Söhne"/>
              </a:rPr>
              <a:t>Discriminative features, Feature locality, Feature invariance, Generalization</a:t>
            </a:r>
            <a:endParaRPr lang="en-US" sz="2000"/>
          </a:p>
        </p:txBody>
      </p:sp>
    </p:spTree>
    <p:extLst>
      <p:ext uri="{BB962C8B-B14F-4D97-AF65-F5344CB8AC3E}">
        <p14:creationId xmlns:p14="http://schemas.microsoft.com/office/powerpoint/2010/main" val="33774292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53B475F8-50AE-46A0-9943-B2B63183D5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578120C-7BF5-8B82-1F34-5372A356D9AD}"/>
              </a:ext>
            </a:extLst>
          </p:cNvPr>
          <p:cNvSpPr>
            <a:spLocks noGrp="1"/>
          </p:cNvSpPr>
          <p:nvPr>
            <p:ph type="title"/>
          </p:nvPr>
        </p:nvSpPr>
        <p:spPr>
          <a:xfrm>
            <a:off x="612648" y="365125"/>
            <a:ext cx="7891272" cy="1776484"/>
          </a:xfrm>
        </p:spPr>
        <p:txBody>
          <a:bodyPr anchor="b">
            <a:normAutofit/>
          </a:bodyPr>
          <a:lstStyle/>
          <a:p>
            <a:r>
              <a:rPr lang="en-US" sz="5400" dirty="0"/>
              <a:t>Exploratory Data Analysis </a:t>
            </a:r>
          </a:p>
        </p:txBody>
      </p:sp>
      <p:pic>
        <p:nvPicPr>
          <p:cNvPr id="7" name="Picture 6" descr="Long shot of a road&#10;&#10;Description automatically generated with medium confidence">
            <a:extLst>
              <a:ext uri="{FF2B5EF4-FFF2-40B4-BE49-F238E27FC236}">
                <a16:creationId xmlns:a16="http://schemas.microsoft.com/office/drawing/2014/main" id="{75C5F6C4-CF3A-6751-B3D9-F30B2B3D87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876823" y="261991"/>
            <a:ext cx="2537208" cy="1890220"/>
          </a:xfrm>
          <a:prstGeom prst="rect">
            <a:avLst/>
          </a:prstGeom>
          <a:ln>
            <a:solidFill>
              <a:schemeClr val="tx1"/>
            </a:solidFill>
          </a:ln>
        </p:spPr>
      </p:pic>
      <p:sp>
        <p:nvSpPr>
          <p:cNvPr id="16" name="sketch line">
            <a:extLst>
              <a:ext uri="{FF2B5EF4-FFF2-40B4-BE49-F238E27FC236}">
                <a16:creationId xmlns:a16="http://schemas.microsoft.com/office/drawing/2014/main" id="{75F6FDB4-2351-48C2-A863-2364A02343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2315691"/>
            <a:ext cx="4343400" cy="18288"/>
          </a:xfrm>
          <a:custGeom>
            <a:avLst/>
            <a:gdLst>
              <a:gd name="connsiteX0" fmla="*/ 0 w 4343400"/>
              <a:gd name="connsiteY0" fmla="*/ 0 h 18288"/>
              <a:gd name="connsiteX1" fmla="*/ 577052 w 4343400"/>
              <a:gd name="connsiteY1" fmla="*/ 0 h 18288"/>
              <a:gd name="connsiteX2" fmla="*/ 1067235 w 4343400"/>
              <a:gd name="connsiteY2" fmla="*/ 0 h 18288"/>
              <a:gd name="connsiteX3" fmla="*/ 1600853 w 4343400"/>
              <a:gd name="connsiteY3" fmla="*/ 0 h 18288"/>
              <a:gd name="connsiteX4" fmla="*/ 2264773 w 4343400"/>
              <a:gd name="connsiteY4" fmla="*/ 0 h 18288"/>
              <a:gd name="connsiteX5" fmla="*/ 2841825 w 4343400"/>
              <a:gd name="connsiteY5" fmla="*/ 0 h 18288"/>
              <a:gd name="connsiteX6" fmla="*/ 3375442 w 4343400"/>
              <a:gd name="connsiteY6" fmla="*/ 0 h 18288"/>
              <a:gd name="connsiteX7" fmla="*/ 4343400 w 4343400"/>
              <a:gd name="connsiteY7" fmla="*/ 0 h 18288"/>
              <a:gd name="connsiteX8" fmla="*/ 4343400 w 4343400"/>
              <a:gd name="connsiteY8" fmla="*/ 18288 h 18288"/>
              <a:gd name="connsiteX9" fmla="*/ 3722914 w 4343400"/>
              <a:gd name="connsiteY9" fmla="*/ 18288 h 18288"/>
              <a:gd name="connsiteX10" fmla="*/ 3189297 w 4343400"/>
              <a:gd name="connsiteY10" fmla="*/ 18288 h 18288"/>
              <a:gd name="connsiteX11" fmla="*/ 2481943 w 4343400"/>
              <a:gd name="connsiteY11" fmla="*/ 18288 h 18288"/>
              <a:gd name="connsiteX12" fmla="*/ 1904891 w 4343400"/>
              <a:gd name="connsiteY12" fmla="*/ 18288 h 18288"/>
              <a:gd name="connsiteX13" fmla="*/ 1414707 w 4343400"/>
              <a:gd name="connsiteY13" fmla="*/ 18288 h 18288"/>
              <a:gd name="connsiteX14" fmla="*/ 750788 w 4343400"/>
              <a:gd name="connsiteY14" fmla="*/ 18288 h 18288"/>
              <a:gd name="connsiteX15" fmla="*/ 0 w 4343400"/>
              <a:gd name="connsiteY15" fmla="*/ 18288 h 18288"/>
              <a:gd name="connsiteX16" fmla="*/ 0 w 43434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43400" h="18288" fill="none" extrusionOk="0">
                <a:moveTo>
                  <a:pt x="0" y="0"/>
                </a:moveTo>
                <a:cubicBezTo>
                  <a:pt x="233209" y="-19550"/>
                  <a:pt x="330816" y="19068"/>
                  <a:pt x="577052" y="0"/>
                </a:cubicBezTo>
                <a:cubicBezTo>
                  <a:pt x="823288" y="-19068"/>
                  <a:pt x="875077" y="10360"/>
                  <a:pt x="1067235" y="0"/>
                </a:cubicBezTo>
                <a:cubicBezTo>
                  <a:pt x="1259393" y="-10360"/>
                  <a:pt x="1410699" y="2939"/>
                  <a:pt x="1600853" y="0"/>
                </a:cubicBezTo>
                <a:cubicBezTo>
                  <a:pt x="1791007" y="-2939"/>
                  <a:pt x="2101644" y="-26225"/>
                  <a:pt x="2264773" y="0"/>
                </a:cubicBezTo>
                <a:cubicBezTo>
                  <a:pt x="2427902" y="26225"/>
                  <a:pt x="2690426" y="-27726"/>
                  <a:pt x="2841825" y="0"/>
                </a:cubicBezTo>
                <a:cubicBezTo>
                  <a:pt x="2993224" y="27726"/>
                  <a:pt x="3172320" y="-18569"/>
                  <a:pt x="3375442" y="0"/>
                </a:cubicBezTo>
                <a:cubicBezTo>
                  <a:pt x="3578564" y="18569"/>
                  <a:pt x="4003119" y="21909"/>
                  <a:pt x="4343400" y="0"/>
                </a:cubicBezTo>
                <a:cubicBezTo>
                  <a:pt x="4343798" y="7429"/>
                  <a:pt x="4343380" y="10822"/>
                  <a:pt x="4343400" y="18288"/>
                </a:cubicBezTo>
                <a:cubicBezTo>
                  <a:pt x="4109047" y="14709"/>
                  <a:pt x="3996986" y="7919"/>
                  <a:pt x="3722914" y="18288"/>
                </a:cubicBezTo>
                <a:cubicBezTo>
                  <a:pt x="3448842" y="28657"/>
                  <a:pt x="3340973" y="29252"/>
                  <a:pt x="3189297" y="18288"/>
                </a:cubicBezTo>
                <a:cubicBezTo>
                  <a:pt x="3037621" y="7324"/>
                  <a:pt x="2636891" y="-9539"/>
                  <a:pt x="2481943" y="18288"/>
                </a:cubicBezTo>
                <a:cubicBezTo>
                  <a:pt x="2326995" y="46115"/>
                  <a:pt x="2131632" y="740"/>
                  <a:pt x="1904891" y="18288"/>
                </a:cubicBezTo>
                <a:cubicBezTo>
                  <a:pt x="1678150" y="35836"/>
                  <a:pt x="1575362" y="-3381"/>
                  <a:pt x="1414707" y="18288"/>
                </a:cubicBezTo>
                <a:cubicBezTo>
                  <a:pt x="1254052" y="39957"/>
                  <a:pt x="1051093" y="-335"/>
                  <a:pt x="750788" y="18288"/>
                </a:cubicBezTo>
                <a:cubicBezTo>
                  <a:pt x="450483" y="36911"/>
                  <a:pt x="293781" y="22900"/>
                  <a:pt x="0" y="18288"/>
                </a:cubicBezTo>
                <a:cubicBezTo>
                  <a:pt x="-591" y="13205"/>
                  <a:pt x="-663" y="6329"/>
                  <a:pt x="0" y="0"/>
                </a:cubicBezTo>
                <a:close/>
              </a:path>
              <a:path w="4343400" h="18288" stroke="0" extrusionOk="0">
                <a:moveTo>
                  <a:pt x="0" y="0"/>
                </a:moveTo>
                <a:cubicBezTo>
                  <a:pt x="212719" y="-28531"/>
                  <a:pt x="340561" y="-1164"/>
                  <a:pt x="577052" y="0"/>
                </a:cubicBezTo>
                <a:cubicBezTo>
                  <a:pt x="813543" y="1164"/>
                  <a:pt x="866967" y="-9376"/>
                  <a:pt x="1067235" y="0"/>
                </a:cubicBezTo>
                <a:cubicBezTo>
                  <a:pt x="1267503" y="9376"/>
                  <a:pt x="1485778" y="-20470"/>
                  <a:pt x="1774589" y="0"/>
                </a:cubicBezTo>
                <a:cubicBezTo>
                  <a:pt x="2063400" y="20470"/>
                  <a:pt x="2090152" y="-14502"/>
                  <a:pt x="2351641" y="0"/>
                </a:cubicBezTo>
                <a:cubicBezTo>
                  <a:pt x="2613130" y="14502"/>
                  <a:pt x="2802864" y="19125"/>
                  <a:pt x="2928693" y="0"/>
                </a:cubicBezTo>
                <a:cubicBezTo>
                  <a:pt x="3054522" y="-19125"/>
                  <a:pt x="3482611" y="-2038"/>
                  <a:pt x="3636046" y="0"/>
                </a:cubicBezTo>
                <a:cubicBezTo>
                  <a:pt x="3789481" y="2038"/>
                  <a:pt x="4012363" y="973"/>
                  <a:pt x="4343400" y="0"/>
                </a:cubicBezTo>
                <a:cubicBezTo>
                  <a:pt x="4342514" y="5429"/>
                  <a:pt x="4344221" y="14046"/>
                  <a:pt x="4343400" y="18288"/>
                </a:cubicBezTo>
                <a:cubicBezTo>
                  <a:pt x="4078870" y="-6138"/>
                  <a:pt x="4015967" y="29658"/>
                  <a:pt x="3809782" y="18288"/>
                </a:cubicBezTo>
                <a:cubicBezTo>
                  <a:pt x="3603597" y="6918"/>
                  <a:pt x="3495552" y="24439"/>
                  <a:pt x="3189297" y="18288"/>
                </a:cubicBezTo>
                <a:cubicBezTo>
                  <a:pt x="2883042" y="12137"/>
                  <a:pt x="2850610" y="32583"/>
                  <a:pt x="2568811" y="18288"/>
                </a:cubicBezTo>
                <a:cubicBezTo>
                  <a:pt x="2287012" y="3993"/>
                  <a:pt x="2279820" y="23580"/>
                  <a:pt x="1991759" y="18288"/>
                </a:cubicBezTo>
                <a:cubicBezTo>
                  <a:pt x="1703698" y="12996"/>
                  <a:pt x="1616455" y="23157"/>
                  <a:pt x="1284405" y="18288"/>
                </a:cubicBezTo>
                <a:cubicBezTo>
                  <a:pt x="952355" y="13419"/>
                  <a:pt x="783530" y="16053"/>
                  <a:pt x="577052" y="18288"/>
                </a:cubicBezTo>
                <a:cubicBezTo>
                  <a:pt x="370574" y="20523"/>
                  <a:pt x="173929" y="5195"/>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AC37ABF-691B-3ABE-3366-B0AD458FCAA4}"/>
              </a:ext>
            </a:extLst>
          </p:cNvPr>
          <p:cNvSpPr>
            <a:spLocks noGrp="1"/>
          </p:cNvSpPr>
          <p:nvPr>
            <p:ph idx="1"/>
          </p:nvPr>
        </p:nvSpPr>
        <p:spPr>
          <a:xfrm>
            <a:off x="612648" y="2504819"/>
            <a:ext cx="6986016" cy="3672144"/>
          </a:xfrm>
        </p:spPr>
        <p:txBody>
          <a:bodyPr>
            <a:normAutofit/>
          </a:bodyPr>
          <a:lstStyle/>
          <a:p>
            <a:r>
              <a:rPr lang="en-US" sz="2200" dirty="0"/>
              <a:t>Data from Kaggle, Google Maps Street View, and collected Chicago street images</a:t>
            </a:r>
          </a:p>
          <a:p>
            <a:r>
              <a:rPr lang="en-US" sz="2200" dirty="0"/>
              <a:t>2798 images (.jpg files)</a:t>
            </a:r>
          </a:p>
          <a:p>
            <a:r>
              <a:rPr lang="en-US" sz="2200" dirty="0"/>
              <a:t>Images belonged to 3 classes</a:t>
            </a:r>
          </a:p>
          <a:p>
            <a:pPr lvl="1"/>
            <a:r>
              <a:rPr lang="en-US" sz="2200" dirty="0" err="1"/>
              <a:t>notPothole</a:t>
            </a:r>
            <a:r>
              <a:rPr lang="en-US" sz="2200" dirty="0"/>
              <a:t> (n = 370)</a:t>
            </a:r>
          </a:p>
          <a:p>
            <a:pPr lvl="1"/>
            <a:r>
              <a:rPr lang="en-US" sz="2200" dirty="0" err="1"/>
              <a:t>mildPothole</a:t>
            </a:r>
            <a:r>
              <a:rPr lang="en-US" sz="2200" dirty="0"/>
              <a:t> (n = 449)</a:t>
            </a:r>
          </a:p>
          <a:p>
            <a:pPr lvl="1"/>
            <a:r>
              <a:rPr lang="en-US" sz="2200" dirty="0" err="1"/>
              <a:t>severePothole</a:t>
            </a:r>
            <a:r>
              <a:rPr lang="en-US" sz="2200" dirty="0"/>
              <a:t> (n = 1979)</a:t>
            </a:r>
          </a:p>
          <a:p>
            <a:r>
              <a:rPr lang="en-US" sz="2200" dirty="0"/>
              <a:t>80/20 train-test split</a:t>
            </a:r>
          </a:p>
          <a:p>
            <a:pPr lvl="1"/>
            <a:r>
              <a:rPr lang="en-US" sz="2200" dirty="0"/>
              <a:t>2238 images in train, 560 in test </a:t>
            </a:r>
          </a:p>
          <a:p>
            <a:pPr marL="457200" lvl="1" indent="0">
              <a:buNone/>
            </a:pPr>
            <a:endParaRPr lang="en-US" sz="2200" dirty="0"/>
          </a:p>
          <a:p>
            <a:pPr lvl="1"/>
            <a:endParaRPr lang="en-US" sz="2200" dirty="0"/>
          </a:p>
        </p:txBody>
      </p:sp>
      <p:pic>
        <p:nvPicPr>
          <p:cNvPr id="5" name="Picture 4" descr="A picture containing ground, outdoor, hole, shadow&#10;&#10;Description automatically generated">
            <a:extLst>
              <a:ext uri="{FF2B5EF4-FFF2-40B4-BE49-F238E27FC236}">
                <a16:creationId xmlns:a16="http://schemas.microsoft.com/office/drawing/2014/main" id="{036AE2E6-B92D-9A52-8046-46941EC0954D}"/>
              </a:ext>
            </a:extLst>
          </p:cNvPr>
          <p:cNvPicPr>
            <a:picLocks noChangeAspect="1"/>
          </p:cNvPicPr>
          <p:nvPr/>
        </p:nvPicPr>
        <p:blipFill rotWithShape="1">
          <a:blip r:embed="rId3">
            <a:extLst>
              <a:ext uri="{28A0092B-C50C-407E-A947-70E740481C1C}">
                <a14:useLocalDpi xmlns:a14="http://schemas.microsoft.com/office/drawing/2010/main" val="0"/>
              </a:ext>
            </a:extLst>
          </a:blip>
          <a:srcRect l="10013" t="27243" r="9040" b="25817"/>
          <a:stretch/>
        </p:blipFill>
        <p:spPr>
          <a:xfrm>
            <a:off x="8923925" y="2310086"/>
            <a:ext cx="2444730" cy="1890220"/>
          </a:xfrm>
          <a:prstGeom prst="rect">
            <a:avLst/>
          </a:prstGeom>
          <a:ln>
            <a:solidFill>
              <a:schemeClr val="tx1"/>
            </a:solidFill>
          </a:ln>
        </p:spPr>
      </p:pic>
      <p:pic>
        <p:nvPicPr>
          <p:cNvPr id="9" name="Picture 8" descr="A picture containing land vehicle, ground, vehicle, wheel&#10;&#10;Description automatically generated">
            <a:extLst>
              <a:ext uri="{FF2B5EF4-FFF2-40B4-BE49-F238E27FC236}">
                <a16:creationId xmlns:a16="http://schemas.microsoft.com/office/drawing/2014/main" id="{C4585573-67DE-30B4-52D1-53193AC9E72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80457" y="4358181"/>
            <a:ext cx="2531666" cy="1890220"/>
          </a:xfrm>
          <a:prstGeom prst="rect">
            <a:avLst/>
          </a:prstGeom>
          <a:ln>
            <a:solidFill>
              <a:schemeClr val="tx1"/>
            </a:solidFill>
          </a:ln>
        </p:spPr>
      </p:pic>
    </p:spTree>
    <p:extLst>
      <p:ext uri="{BB962C8B-B14F-4D97-AF65-F5344CB8AC3E}">
        <p14:creationId xmlns:p14="http://schemas.microsoft.com/office/powerpoint/2010/main" val="28099028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1B24477-7FDC-0E9A-275E-04CBCEDEA31B}"/>
              </a:ext>
            </a:extLst>
          </p:cNvPr>
          <p:cNvSpPr>
            <a:spLocks noGrp="1"/>
          </p:cNvSpPr>
          <p:nvPr>
            <p:ph type="title"/>
          </p:nvPr>
        </p:nvSpPr>
        <p:spPr>
          <a:xfrm>
            <a:off x="838200" y="365125"/>
            <a:ext cx="10515600" cy="1325563"/>
          </a:xfrm>
        </p:spPr>
        <p:txBody>
          <a:bodyPr>
            <a:normAutofit/>
          </a:bodyPr>
          <a:lstStyle/>
          <a:p>
            <a:r>
              <a:rPr lang="en-US" sz="5000"/>
              <a:t>Feature Engineering &amp; Transformations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342CAEE-91A2-7033-1C49-5946C69704D0}"/>
              </a:ext>
            </a:extLst>
          </p:cNvPr>
          <p:cNvSpPr>
            <a:spLocks noGrp="1"/>
          </p:cNvSpPr>
          <p:nvPr>
            <p:ph idx="1"/>
          </p:nvPr>
        </p:nvSpPr>
        <p:spPr>
          <a:xfrm>
            <a:off x="838200" y="1929384"/>
            <a:ext cx="10515600" cy="4251960"/>
          </a:xfrm>
        </p:spPr>
        <p:txBody>
          <a:bodyPr>
            <a:normAutofit/>
          </a:bodyPr>
          <a:lstStyle/>
          <a:p>
            <a:pPr marL="0" indent="0">
              <a:buNone/>
            </a:pPr>
            <a:r>
              <a:rPr lang="en-US" sz="2200"/>
              <a:t>Several feature engineering steps applied to the images before use:</a:t>
            </a:r>
          </a:p>
          <a:p>
            <a:pPr marL="971550" lvl="1" indent="-514350">
              <a:buFont typeface="+mj-lt"/>
              <a:buAutoNum type="arabicPeriod"/>
            </a:pPr>
            <a:r>
              <a:rPr lang="en-US" sz="2200"/>
              <a:t>Rescale the Pixels in Images: </a:t>
            </a:r>
            <a:r>
              <a:rPr lang="en-US" sz="2200" i="0">
                <a:effectLst/>
                <a:latin typeface="Söhne"/>
              </a:rPr>
              <a:t>images will be rescaled to a range between 0 and 1 (</a:t>
            </a:r>
            <a:r>
              <a:rPr lang="en-US" sz="2200" i="0">
                <a:effectLst/>
                <a:latin typeface="Söhne Mono"/>
              </a:rPr>
              <a:t>1./255</a:t>
            </a:r>
            <a:r>
              <a:rPr lang="en-US" sz="2200" i="0">
                <a:effectLst/>
                <a:latin typeface="Söhne"/>
              </a:rPr>
              <a:t>)</a:t>
            </a:r>
            <a:endParaRPr lang="en-US" sz="2200"/>
          </a:p>
          <a:p>
            <a:pPr marL="971550" lvl="1" indent="-514350">
              <a:buFont typeface="+mj-lt"/>
              <a:buAutoNum type="arabicPeriod"/>
            </a:pPr>
            <a:r>
              <a:rPr lang="en-US" sz="2200"/>
              <a:t>Shear Transformations: </a:t>
            </a:r>
            <a:r>
              <a:rPr lang="en-US" sz="2200" i="0">
                <a:effectLst/>
                <a:latin typeface="Söhne"/>
              </a:rPr>
              <a:t>shifting the position of pixels in a certain direction, creating a distorted effect</a:t>
            </a:r>
            <a:endParaRPr lang="en-US" sz="2200"/>
          </a:p>
          <a:p>
            <a:pPr marL="971550" lvl="1" indent="-514350">
              <a:buFont typeface="+mj-lt"/>
              <a:buAutoNum type="arabicPeriod"/>
            </a:pPr>
            <a:r>
              <a:rPr lang="en-US" sz="2200"/>
              <a:t>Zoom Ranges: </a:t>
            </a:r>
            <a:r>
              <a:rPr lang="en-US" sz="2200" i="0">
                <a:effectLst/>
                <a:latin typeface="Söhne"/>
              </a:rPr>
              <a:t>magnifying or shrinking a specific portion of the image</a:t>
            </a:r>
            <a:endParaRPr lang="en-US" sz="2200"/>
          </a:p>
          <a:p>
            <a:pPr marL="971550" lvl="1" indent="-514350">
              <a:buFont typeface="+mj-lt"/>
              <a:buAutoNum type="arabicPeriod"/>
            </a:pPr>
            <a:r>
              <a:rPr lang="en-US" sz="2200"/>
              <a:t>Horizontal Flipping: </a:t>
            </a:r>
            <a:r>
              <a:rPr lang="en-US" sz="2200" i="0">
                <a:effectLst/>
                <a:latin typeface="Söhne"/>
              </a:rPr>
              <a:t>random horizontal flipping of images, introduces additional variations in the train data</a:t>
            </a:r>
            <a:endParaRPr lang="en-US" sz="2200"/>
          </a:p>
          <a:p>
            <a:pPr marL="971550" lvl="1" indent="-514350">
              <a:buFont typeface="+mj-lt"/>
              <a:buAutoNum type="arabicPeriod"/>
            </a:pPr>
            <a:r>
              <a:rPr lang="en-US" sz="2200"/>
              <a:t>Resize Images (64x64 pixels): </a:t>
            </a:r>
            <a:r>
              <a:rPr lang="en-US" sz="2200" i="0">
                <a:effectLst/>
                <a:latin typeface="Söhne"/>
              </a:rPr>
              <a:t>specifies the desired size to which the input images will be resized during the data loading process</a:t>
            </a:r>
            <a:endParaRPr lang="en-US" sz="2200"/>
          </a:p>
          <a:p>
            <a:pPr marL="971550" lvl="1" indent="-514350">
              <a:buFont typeface="+mj-lt"/>
              <a:buAutoNum type="arabicPeriod"/>
            </a:pPr>
            <a:r>
              <a:rPr lang="en-US" sz="2200"/>
              <a:t>Batch Size: </a:t>
            </a:r>
            <a:r>
              <a:rPr lang="en-US" sz="2200" i="0">
                <a:effectLst/>
                <a:latin typeface="Söhne"/>
              </a:rPr>
              <a:t>the number of images in each batch generated</a:t>
            </a:r>
            <a:endParaRPr lang="en-US" sz="2200"/>
          </a:p>
          <a:p>
            <a:pPr marL="514350" indent="-514350">
              <a:buFont typeface="+mj-lt"/>
              <a:buAutoNum type="arabicPeriod"/>
            </a:pPr>
            <a:endParaRPr lang="en-US" sz="2200"/>
          </a:p>
          <a:p>
            <a:pPr marL="514350" indent="-514350">
              <a:buFont typeface="+mj-lt"/>
              <a:buAutoNum type="arabicPeriod"/>
            </a:pPr>
            <a:endParaRPr lang="en-US" sz="2200"/>
          </a:p>
        </p:txBody>
      </p:sp>
    </p:spTree>
    <p:extLst>
      <p:ext uri="{BB962C8B-B14F-4D97-AF65-F5344CB8AC3E}">
        <p14:creationId xmlns:p14="http://schemas.microsoft.com/office/powerpoint/2010/main" val="39692988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DABEED-3C31-F0D6-2609-995C95145F18}"/>
              </a:ext>
            </a:extLst>
          </p:cNvPr>
          <p:cNvSpPr>
            <a:spLocks noGrp="1"/>
          </p:cNvSpPr>
          <p:nvPr>
            <p:ph type="title"/>
          </p:nvPr>
        </p:nvSpPr>
        <p:spPr>
          <a:xfrm>
            <a:off x="838200" y="365125"/>
            <a:ext cx="10515600" cy="1325563"/>
          </a:xfrm>
        </p:spPr>
        <p:txBody>
          <a:bodyPr>
            <a:normAutofit fontScale="90000"/>
          </a:bodyPr>
          <a:lstStyle/>
          <a:p>
            <a:r>
              <a:rPr lang="en-US" sz="5400" dirty="0"/>
              <a:t>Proposed Approaches- CNNs vs. DNNs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95439B9-2928-E690-9213-959973718446}"/>
              </a:ext>
            </a:extLst>
          </p:cNvPr>
          <p:cNvSpPr>
            <a:spLocks noGrp="1"/>
          </p:cNvSpPr>
          <p:nvPr>
            <p:ph idx="1"/>
          </p:nvPr>
        </p:nvSpPr>
        <p:spPr>
          <a:xfrm>
            <a:off x="838200" y="1929384"/>
            <a:ext cx="10515600" cy="4251960"/>
          </a:xfrm>
        </p:spPr>
        <p:txBody>
          <a:bodyPr>
            <a:normAutofit/>
          </a:bodyPr>
          <a:lstStyle/>
          <a:p>
            <a:pPr marL="0" indent="0">
              <a:buNone/>
            </a:pPr>
            <a:r>
              <a:rPr lang="en-US" sz="2000" b="0" i="0">
                <a:effectLst/>
                <a:latin typeface="-apple-system"/>
              </a:rPr>
              <a:t>CNNs have several advantages over fully connected Deep Neural Networks for this image classification problem.</a:t>
            </a:r>
          </a:p>
          <a:p>
            <a:pPr lvl="1"/>
            <a:r>
              <a:rPr lang="en-US" sz="2000" b="0" i="0">
                <a:effectLst/>
                <a:latin typeface="-apple-system"/>
              </a:rPr>
              <a:t>CNNs are much more parameter-efficient than fully connected DNNs. In CNNs, the same set of weights is used across different regions of the input image, which greatly reduces the number of parameters required. This is important for large-scale image classification problems, where the number of parameters can quickly become overwhelming.</a:t>
            </a:r>
          </a:p>
          <a:p>
            <a:pPr lvl="1"/>
            <a:r>
              <a:rPr lang="en-US" sz="2000" b="0" i="0">
                <a:effectLst/>
                <a:latin typeface="-apple-system"/>
              </a:rPr>
              <a:t>CNNs are designed to capture spatial hierarchies in the input data, which is crucial for image classification tasks. This allows the CNN to capture complex spatial relationships between features, such as edges and textures, which are important for accurate image classification.</a:t>
            </a:r>
          </a:p>
          <a:p>
            <a:pPr lvl="1"/>
            <a:r>
              <a:rPr lang="en-US" sz="2000" b="0" i="0">
                <a:effectLst/>
                <a:latin typeface="-apple-system"/>
              </a:rPr>
              <a:t>CNNs are translation invariant, which means that they can recognize objects regardless of their position in the image. This is achieved by using pooling layers, which downsample the feature maps and make them invariant to small translations in the input image.</a:t>
            </a:r>
          </a:p>
          <a:p>
            <a:pPr lvl="1"/>
            <a:r>
              <a:rPr lang="en-US" sz="2000" b="0" i="0">
                <a:effectLst/>
                <a:latin typeface="-apple-system"/>
              </a:rPr>
              <a:t>CNNs are also able to apply regularization techniques such as dropout and weight decay more effectively than fully connected DNNs.</a:t>
            </a:r>
          </a:p>
          <a:p>
            <a:endParaRPr lang="en-US" sz="2000"/>
          </a:p>
        </p:txBody>
      </p:sp>
    </p:spTree>
    <p:extLst>
      <p:ext uri="{BB962C8B-B14F-4D97-AF65-F5344CB8AC3E}">
        <p14:creationId xmlns:p14="http://schemas.microsoft.com/office/powerpoint/2010/main" val="12072632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A52B7AA-7D30-3079-01B4-D6CECBD693FC}"/>
              </a:ext>
            </a:extLst>
          </p:cNvPr>
          <p:cNvSpPr>
            <a:spLocks noGrp="1"/>
          </p:cNvSpPr>
          <p:nvPr>
            <p:ph type="title"/>
          </p:nvPr>
        </p:nvSpPr>
        <p:spPr>
          <a:xfrm>
            <a:off x="838200" y="365125"/>
            <a:ext cx="10515600" cy="1325563"/>
          </a:xfrm>
        </p:spPr>
        <p:txBody>
          <a:bodyPr>
            <a:normAutofit/>
          </a:bodyPr>
          <a:lstStyle/>
          <a:p>
            <a:r>
              <a:rPr lang="en-US" sz="5400" dirty="0"/>
              <a:t>Model Selection - Regularization</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5E48C8C-6A04-B3A4-9481-824B89FF93AC}"/>
              </a:ext>
            </a:extLst>
          </p:cNvPr>
          <p:cNvSpPr>
            <a:spLocks noGrp="1"/>
          </p:cNvSpPr>
          <p:nvPr>
            <p:ph idx="1"/>
          </p:nvPr>
        </p:nvSpPr>
        <p:spPr>
          <a:xfrm>
            <a:off x="838200" y="1929383"/>
            <a:ext cx="10515600" cy="4563491"/>
          </a:xfrm>
        </p:spPr>
        <p:txBody>
          <a:bodyPr>
            <a:normAutofit fontScale="92500" lnSpcReduction="10000"/>
          </a:bodyPr>
          <a:lstStyle/>
          <a:p>
            <a:pPr marL="0" indent="0">
              <a:buNone/>
            </a:pPr>
            <a:r>
              <a:rPr lang="en-US" sz="1600" dirty="0"/>
              <a:t>Sequential Model utilized for this CNN.</a:t>
            </a:r>
          </a:p>
          <a:p>
            <a:pPr marL="971550" lvl="1" indent="-514350">
              <a:buFont typeface="+mj-lt"/>
              <a:buAutoNum type="arabicPeriod"/>
            </a:pPr>
            <a:r>
              <a:rPr lang="en-US" sz="1600" dirty="0"/>
              <a:t>The first layer added to the model is a </a:t>
            </a:r>
            <a:r>
              <a:rPr lang="en-US" sz="1600" b="1" dirty="0"/>
              <a:t>Conv2D layer</a:t>
            </a:r>
            <a:r>
              <a:rPr lang="en-US" sz="1600" dirty="0"/>
              <a:t>, which performs convolution operations on the input image. It has 32 filters with a kernel size of 3x3. The activation function used is </a:t>
            </a:r>
            <a:r>
              <a:rPr lang="en-US" sz="1600" dirty="0" err="1"/>
              <a:t>ReLU</a:t>
            </a:r>
            <a:r>
              <a:rPr lang="en-US" sz="1600" dirty="0"/>
              <a:t> (Rectified Linear Unit), which introduces non-linearity.</a:t>
            </a:r>
            <a:br>
              <a:rPr lang="en-US" sz="1600" dirty="0"/>
            </a:br>
            <a:endParaRPr lang="en-US" sz="1600" dirty="0"/>
          </a:p>
          <a:p>
            <a:pPr marL="971550" lvl="1" indent="-514350">
              <a:buFont typeface="+mj-lt"/>
              <a:buAutoNum type="arabicPeriod"/>
            </a:pPr>
            <a:r>
              <a:rPr lang="en-US" sz="1600" dirty="0"/>
              <a:t>After each Conv2D layer, a </a:t>
            </a:r>
            <a:r>
              <a:rPr lang="en-US" sz="1600" b="1" dirty="0"/>
              <a:t>MaxPooling2D layer</a:t>
            </a:r>
            <a:r>
              <a:rPr lang="en-US" sz="1600" dirty="0"/>
              <a:t> is added to reduce the spatial dimensions of the output feature maps, effectively </a:t>
            </a:r>
            <a:r>
              <a:rPr lang="en-US" sz="1600" dirty="0" err="1"/>
              <a:t>downsampling</a:t>
            </a:r>
            <a:r>
              <a:rPr lang="en-US" sz="1600" dirty="0"/>
              <a:t> the feature maps.</a:t>
            </a:r>
            <a:br>
              <a:rPr lang="en-US" sz="1600" dirty="0"/>
            </a:br>
            <a:endParaRPr lang="en-US" sz="1600" dirty="0"/>
          </a:p>
          <a:p>
            <a:pPr marL="971550" lvl="1" indent="-514350">
              <a:buFont typeface="+mj-lt"/>
              <a:buAutoNum type="arabicPeriod"/>
            </a:pPr>
            <a:r>
              <a:rPr lang="en-US" sz="1600" dirty="0"/>
              <a:t>Another</a:t>
            </a:r>
            <a:r>
              <a:rPr lang="en-US" sz="1600" b="1" dirty="0"/>
              <a:t> Conv2D layer </a:t>
            </a:r>
            <a:r>
              <a:rPr lang="en-US" sz="1600" dirty="0"/>
              <a:t>with 64 filters and a kernel size of 3x3 is added, followed by another</a:t>
            </a:r>
            <a:r>
              <a:rPr lang="en-US" sz="1600" b="1" dirty="0"/>
              <a:t> MaxPooling2D layer</a:t>
            </a:r>
            <a:r>
              <a:rPr lang="en-US" sz="1600" dirty="0"/>
              <a:t>. These layers further extract higher-level features from the input data.</a:t>
            </a:r>
            <a:br>
              <a:rPr lang="en-US" sz="1600" dirty="0"/>
            </a:br>
            <a:endParaRPr lang="en-US" sz="1600" dirty="0"/>
          </a:p>
          <a:p>
            <a:pPr marL="971550" lvl="1" indent="-514350">
              <a:buFont typeface="+mj-lt"/>
              <a:buAutoNum type="arabicPeriod"/>
            </a:pPr>
            <a:r>
              <a:rPr lang="en-US" sz="1600" dirty="0"/>
              <a:t>The </a:t>
            </a:r>
            <a:r>
              <a:rPr lang="en-US" sz="1600" b="1" dirty="0"/>
              <a:t>Flatten layer</a:t>
            </a:r>
            <a:r>
              <a:rPr lang="en-US" sz="1600" dirty="0"/>
              <a:t> is used to convert the 2D feature maps into a 1D feature vector, which can be fed into the subsequent fully connected layers.</a:t>
            </a:r>
            <a:br>
              <a:rPr lang="en-US" sz="1600" dirty="0"/>
            </a:br>
            <a:endParaRPr lang="en-US" sz="1600" dirty="0"/>
          </a:p>
          <a:p>
            <a:pPr marL="971550" lvl="1" indent="-514350">
              <a:buFont typeface="+mj-lt"/>
              <a:buAutoNum type="arabicPeriod"/>
            </a:pPr>
            <a:r>
              <a:rPr lang="en-US" sz="1600" dirty="0"/>
              <a:t>Two fully connected (Dense) layers are added after the Flatten layer. The first </a:t>
            </a:r>
            <a:r>
              <a:rPr lang="en-US" sz="1600" b="1" dirty="0"/>
              <a:t>Dense layer</a:t>
            </a:r>
            <a:r>
              <a:rPr lang="en-US" sz="1600" dirty="0"/>
              <a:t> has 128 units/neurons with </a:t>
            </a:r>
            <a:r>
              <a:rPr lang="en-US" sz="1600" dirty="0" err="1"/>
              <a:t>ReLU</a:t>
            </a:r>
            <a:r>
              <a:rPr lang="en-US" sz="1600" dirty="0"/>
              <a:t> activation, allowing the model to learn more complex representations. The final </a:t>
            </a:r>
            <a:r>
              <a:rPr lang="en-US" sz="1600" b="1" dirty="0"/>
              <a:t>Dense layer </a:t>
            </a:r>
            <a:r>
              <a:rPr lang="en-US" sz="1600" dirty="0"/>
              <a:t>has 3 units, representing the number of classes in the classification task. It uses the </a:t>
            </a:r>
            <a:r>
              <a:rPr lang="en-US" sz="1600" dirty="0" err="1"/>
              <a:t>softmax</a:t>
            </a:r>
            <a:r>
              <a:rPr lang="en-US" sz="1600" dirty="0"/>
              <a:t> activation function, which produces a probability distribution over the classes.</a:t>
            </a:r>
            <a:br>
              <a:rPr lang="en-US" sz="1600" dirty="0"/>
            </a:br>
            <a:endParaRPr lang="en-US" sz="1600" dirty="0"/>
          </a:p>
          <a:p>
            <a:pPr marL="971550" lvl="1" indent="-514350">
              <a:buFont typeface="+mj-lt"/>
              <a:buAutoNum type="arabicPeriod"/>
            </a:pPr>
            <a:r>
              <a:rPr lang="en-US" sz="1600" dirty="0"/>
              <a:t>The model is compiled using the </a:t>
            </a:r>
            <a:r>
              <a:rPr lang="en-US" sz="1600" b="1" dirty="0"/>
              <a:t>'</a:t>
            </a:r>
            <a:r>
              <a:rPr lang="en-US" sz="1600" b="1" dirty="0" err="1"/>
              <a:t>adam</a:t>
            </a:r>
            <a:r>
              <a:rPr lang="en-US" sz="1600" b="1" dirty="0"/>
              <a:t>' optimizer</a:t>
            </a:r>
            <a:r>
              <a:rPr lang="en-US" sz="1600" dirty="0"/>
              <a:t>, which is a popular choice for gradient-based optimization algorithms. The loss function used is ‘</a:t>
            </a:r>
            <a:r>
              <a:rPr lang="en-US" sz="1600" dirty="0" err="1"/>
              <a:t>binary_crossentropy</a:t>
            </a:r>
            <a:r>
              <a:rPr lang="en-US" sz="1600" dirty="0"/>
              <a:t>’. The metrics specified for evaluation during training are 'accuracy'.</a:t>
            </a:r>
          </a:p>
        </p:txBody>
      </p:sp>
    </p:spTree>
    <p:extLst>
      <p:ext uri="{BB962C8B-B14F-4D97-AF65-F5344CB8AC3E}">
        <p14:creationId xmlns:p14="http://schemas.microsoft.com/office/powerpoint/2010/main" val="15712980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E591940-61CE-4D9F-2AEB-B976EAF3C276}"/>
              </a:ext>
            </a:extLst>
          </p:cNvPr>
          <p:cNvSpPr>
            <a:spLocks noGrp="1"/>
          </p:cNvSpPr>
          <p:nvPr>
            <p:ph type="title"/>
          </p:nvPr>
        </p:nvSpPr>
        <p:spPr>
          <a:xfrm>
            <a:off x="572493" y="238539"/>
            <a:ext cx="11018520" cy="1434415"/>
          </a:xfrm>
        </p:spPr>
        <p:txBody>
          <a:bodyPr anchor="b">
            <a:normAutofit/>
          </a:bodyPr>
          <a:lstStyle/>
          <a:p>
            <a:r>
              <a:rPr lang="en-US" sz="5400"/>
              <a:t>Model Selection</a:t>
            </a:r>
          </a:p>
        </p:txBody>
      </p:sp>
      <p:sp>
        <p:nvSpPr>
          <p:cNvPr id="11"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CC3AC87-A222-66A0-91D6-DB0585274ECA}"/>
              </a:ext>
            </a:extLst>
          </p:cNvPr>
          <p:cNvSpPr>
            <a:spLocks noGrp="1"/>
          </p:cNvSpPr>
          <p:nvPr>
            <p:ph idx="1"/>
          </p:nvPr>
        </p:nvSpPr>
        <p:spPr>
          <a:xfrm>
            <a:off x="572493" y="2071316"/>
            <a:ext cx="6713552" cy="4119172"/>
          </a:xfrm>
        </p:spPr>
        <p:txBody>
          <a:bodyPr anchor="t">
            <a:normAutofit/>
          </a:bodyPr>
          <a:lstStyle/>
          <a:p>
            <a:r>
              <a:rPr lang="en-US" sz="1500"/>
              <a:t>After review of training errors and loss values, will fit 20 epochs and 4 steps per epoch for the CNN.</a:t>
            </a:r>
          </a:p>
          <a:p>
            <a:r>
              <a:rPr lang="en-US" sz="1500" i="0">
                <a:effectLst/>
                <a:latin typeface="-apple-system"/>
              </a:rPr>
              <a:t>Increasing the number of epochs increases the opportunities to learn from the data, and to fine-tune its parameters.</a:t>
            </a:r>
          </a:p>
          <a:p>
            <a:pPr lvl="1"/>
            <a:r>
              <a:rPr lang="en-US" sz="1500">
                <a:latin typeface="-apple-system"/>
              </a:rPr>
              <a:t>I</a:t>
            </a:r>
            <a:r>
              <a:rPr lang="en-US" sz="1500" i="0">
                <a:effectLst/>
                <a:latin typeface="-apple-system"/>
              </a:rPr>
              <a:t>f the number of epochs is too high it can overfit the data, and not generalize well on the test. </a:t>
            </a:r>
          </a:p>
          <a:p>
            <a:pPr lvl="1"/>
            <a:r>
              <a:rPr lang="en-US" sz="1500">
                <a:latin typeface="-apple-system"/>
              </a:rPr>
              <a:t>Must </a:t>
            </a:r>
            <a:r>
              <a:rPr lang="en-US" sz="1500" i="0">
                <a:effectLst/>
                <a:latin typeface="-apple-system"/>
              </a:rPr>
              <a:t>find the right balance when increasing the number of epochs to not overfit.</a:t>
            </a:r>
            <a:endParaRPr lang="en-US" sz="1500"/>
          </a:p>
          <a:p>
            <a:r>
              <a:rPr lang="en-US" sz="1500" i="0">
                <a:effectLst/>
                <a:latin typeface="-apple-system"/>
              </a:rPr>
              <a:t>Increasing the steps per epoch increases the batches of data that will be processed in each epoch during the training process. </a:t>
            </a:r>
          </a:p>
          <a:p>
            <a:pPr lvl="1"/>
            <a:r>
              <a:rPr lang="en-US" sz="1500" i="0">
                <a:effectLst/>
                <a:latin typeface="-apple-system"/>
              </a:rPr>
              <a:t>Increases the number of batches processed which can help it to learn more effectively.</a:t>
            </a:r>
          </a:p>
          <a:p>
            <a:pPr lvl="1"/>
            <a:r>
              <a:rPr lang="en-US" sz="1500">
                <a:latin typeface="-apple-system"/>
              </a:rPr>
              <a:t>M</a:t>
            </a:r>
            <a:r>
              <a:rPr lang="en-US" sz="1500" i="0">
                <a:effectLst/>
                <a:latin typeface="-apple-system"/>
              </a:rPr>
              <a:t>odel will converge faster. </a:t>
            </a:r>
          </a:p>
          <a:p>
            <a:pPr lvl="1"/>
            <a:r>
              <a:rPr lang="en-US" sz="1500">
                <a:latin typeface="-apple-system"/>
              </a:rPr>
              <a:t>R</a:t>
            </a:r>
            <a:r>
              <a:rPr lang="en-US" sz="1500" i="0">
                <a:effectLst/>
                <a:latin typeface="-apple-system"/>
              </a:rPr>
              <a:t>esults in higher accuracy and lower loss values for both the train and test sets.</a:t>
            </a:r>
          </a:p>
          <a:p>
            <a:endParaRPr lang="en-US" sz="1500"/>
          </a:p>
        </p:txBody>
      </p:sp>
      <p:pic>
        <p:nvPicPr>
          <p:cNvPr id="4" name="Picture 3" descr="A screenshot of a computer&#10;&#10;Description automatically generated with medium confidence">
            <a:extLst>
              <a:ext uri="{FF2B5EF4-FFF2-40B4-BE49-F238E27FC236}">
                <a16:creationId xmlns:a16="http://schemas.microsoft.com/office/drawing/2014/main" id="{B6AA90B0-975D-8EED-A5A9-08CC731B64FE}"/>
              </a:ext>
            </a:extLst>
          </p:cNvPr>
          <p:cNvPicPr>
            <a:picLocks noChangeAspect="1"/>
          </p:cNvPicPr>
          <p:nvPr/>
        </p:nvPicPr>
        <p:blipFill rotWithShape="1">
          <a:blip r:embed="rId3">
            <a:extLst>
              <a:ext uri="{28A0092B-C50C-407E-A947-70E740481C1C}">
                <a14:useLocalDpi xmlns:a14="http://schemas.microsoft.com/office/drawing/2010/main" val="0"/>
              </a:ext>
            </a:extLst>
          </a:blip>
          <a:srcRect l="460" r="17711" b="-3"/>
          <a:stretch/>
        </p:blipFill>
        <p:spPr>
          <a:xfrm>
            <a:off x="7675658" y="2093976"/>
            <a:ext cx="3941064" cy="4096512"/>
          </a:xfrm>
          <a:prstGeom prst="rect">
            <a:avLst/>
          </a:prstGeom>
          <a:ln>
            <a:solidFill>
              <a:schemeClr val="tx1"/>
            </a:solidFill>
          </a:ln>
        </p:spPr>
      </p:pic>
    </p:spTree>
    <p:extLst>
      <p:ext uri="{BB962C8B-B14F-4D97-AF65-F5344CB8AC3E}">
        <p14:creationId xmlns:p14="http://schemas.microsoft.com/office/powerpoint/2010/main" val="27153327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4B1479-B8A0-2831-714A-CA8B32F2AC11}"/>
              </a:ext>
            </a:extLst>
          </p:cNvPr>
          <p:cNvSpPr>
            <a:spLocks noGrp="1"/>
          </p:cNvSpPr>
          <p:nvPr>
            <p:ph type="title"/>
          </p:nvPr>
        </p:nvSpPr>
        <p:spPr/>
        <p:txBody>
          <a:bodyPr/>
          <a:lstStyle/>
          <a:p>
            <a:r>
              <a:rPr lang="en-US" dirty="0"/>
              <a:t>Results - Accuracy: 0.7643</a:t>
            </a:r>
          </a:p>
        </p:txBody>
      </p:sp>
      <p:pic>
        <p:nvPicPr>
          <p:cNvPr id="11" name="Picture 10">
            <a:extLst>
              <a:ext uri="{FF2B5EF4-FFF2-40B4-BE49-F238E27FC236}">
                <a16:creationId xmlns:a16="http://schemas.microsoft.com/office/drawing/2014/main" id="{1EA58F4A-2EA6-7FED-2F68-48EAC97A4F3C}"/>
              </a:ext>
            </a:extLst>
          </p:cNvPr>
          <p:cNvPicPr>
            <a:picLocks noChangeAspect="1"/>
          </p:cNvPicPr>
          <p:nvPr/>
        </p:nvPicPr>
        <p:blipFill>
          <a:blip r:embed="rId3"/>
          <a:stretch>
            <a:fillRect/>
          </a:stretch>
        </p:blipFill>
        <p:spPr>
          <a:xfrm>
            <a:off x="6459755" y="1637258"/>
            <a:ext cx="4753075" cy="3703166"/>
          </a:xfrm>
          <a:prstGeom prst="rect">
            <a:avLst/>
          </a:prstGeom>
        </p:spPr>
      </p:pic>
      <p:sp>
        <p:nvSpPr>
          <p:cNvPr id="15" name="Rectangle: Rounded Corners 14">
            <a:extLst>
              <a:ext uri="{FF2B5EF4-FFF2-40B4-BE49-F238E27FC236}">
                <a16:creationId xmlns:a16="http://schemas.microsoft.com/office/drawing/2014/main" id="{C473323D-CD6C-C819-F9A2-17A12495F137}"/>
              </a:ext>
            </a:extLst>
          </p:cNvPr>
          <p:cNvSpPr/>
          <p:nvPr/>
        </p:nvSpPr>
        <p:spPr>
          <a:xfrm>
            <a:off x="617220" y="5565836"/>
            <a:ext cx="11132819" cy="1132146"/>
          </a:xfrm>
          <a:prstGeom prst="round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b="1" dirty="0">
                <a:solidFill>
                  <a:schemeClr val="tx1"/>
                </a:solidFill>
              </a:rPr>
              <a:t>Key Takeaway</a:t>
            </a:r>
            <a:r>
              <a:rPr lang="en-US" dirty="0">
                <a:solidFill>
                  <a:schemeClr val="tx1"/>
                </a:solidFill>
              </a:rPr>
              <a:t>: With an accuracy of 0.7643, a CNN model for pothole classification into </a:t>
            </a:r>
            <a:r>
              <a:rPr lang="en-US" dirty="0" err="1">
                <a:solidFill>
                  <a:schemeClr val="tx1"/>
                </a:solidFill>
              </a:rPr>
              <a:t>notPothole</a:t>
            </a:r>
            <a:r>
              <a:rPr lang="en-US" dirty="0">
                <a:solidFill>
                  <a:schemeClr val="tx1"/>
                </a:solidFill>
              </a:rPr>
              <a:t>, </a:t>
            </a:r>
            <a:r>
              <a:rPr lang="en-US" dirty="0" err="1">
                <a:solidFill>
                  <a:schemeClr val="tx1"/>
                </a:solidFill>
              </a:rPr>
              <a:t>mildPothole</a:t>
            </a:r>
            <a:r>
              <a:rPr lang="en-US" dirty="0">
                <a:solidFill>
                  <a:schemeClr val="tx1"/>
                </a:solidFill>
              </a:rPr>
              <a:t>, and </a:t>
            </a:r>
            <a:r>
              <a:rPr lang="en-US" dirty="0" err="1">
                <a:solidFill>
                  <a:schemeClr val="tx1"/>
                </a:solidFill>
              </a:rPr>
              <a:t>severePothole</a:t>
            </a:r>
            <a:r>
              <a:rPr lang="en-US" dirty="0">
                <a:solidFill>
                  <a:schemeClr val="tx1"/>
                </a:solidFill>
              </a:rPr>
              <a:t> classes is a viable solution when assessing the severity of potholes, which can aid street departments in prioritizing areas, efficiently allocate their resources, and reduce the overall cost of repairs.</a:t>
            </a:r>
          </a:p>
        </p:txBody>
      </p:sp>
      <p:pic>
        <p:nvPicPr>
          <p:cNvPr id="17" name="Picture 16">
            <a:extLst>
              <a:ext uri="{FF2B5EF4-FFF2-40B4-BE49-F238E27FC236}">
                <a16:creationId xmlns:a16="http://schemas.microsoft.com/office/drawing/2014/main" id="{67B1A2A9-7AB3-499C-8707-F558B9CD5CB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7221" y="1291591"/>
            <a:ext cx="6526530" cy="173684"/>
          </a:xfrm>
          <a:prstGeom prst="rect">
            <a:avLst/>
          </a:prstGeom>
        </p:spPr>
      </p:pic>
      <p:sp>
        <p:nvSpPr>
          <p:cNvPr id="3" name="Content Placeholder 2">
            <a:extLst>
              <a:ext uri="{FF2B5EF4-FFF2-40B4-BE49-F238E27FC236}">
                <a16:creationId xmlns:a16="http://schemas.microsoft.com/office/drawing/2014/main" id="{B469A34D-9732-89C4-595D-9BD85DBF8A55}"/>
              </a:ext>
            </a:extLst>
          </p:cNvPr>
          <p:cNvSpPr>
            <a:spLocks noGrp="1"/>
          </p:cNvSpPr>
          <p:nvPr>
            <p:ph idx="1"/>
          </p:nvPr>
        </p:nvSpPr>
        <p:spPr>
          <a:xfrm>
            <a:off x="441961" y="1707812"/>
            <a:ext cx="5640604" cy="3667475"/>
          </a:xfrm>
        </p:spPr>
        <p:txBody>
          <a:bodyPr anchor="t">
            <a:normAutofit/>
          </a:bodyPr>
          <a:lstStyle/>
          <a:p>
            <a:r>
              <a:rPr lang="en-US" sz="2400" dirty="0">
                <a:solidFill>
                  <a:sysClr val="windowText" lastClr="000000"/>
                </a:solidFill>
              </a:rPr>
              <a:t>As epochs increase, so does the train and test accuracy, generally. </a:t>
            </a:r>
          </a:p>
          <a:p>
            <a:r>
              <a:rPr lang="en-US" sz="2400" b="0" i="0" dirty="0">
                <a:solidFill>
                  <a:sysClr val="windowText" lastClr="000000"/>
                </a:solidFill>
                <a:effectLst/>
              </a:rPr>
              <a:t>There are not any signs of overfitting on the train data. </a:t>
            </a:r>
          </a:p>
          <a:p>
            <a:pPr lvl="1"/>
            <a:r>
              <a:rPr lang="en-US" sz="1800" b="0" i="0" dirty="0">
                <a:solidFill>
                  <a:sysClr val="windowText" lastClr="000000"/>
                </a:solidFill>
                <a:effectLst/>
              </a:rPr>
              <a:t>The accuracy score for the test data is slightly, but not significantly lower than the train accuracy across most of the epochs. </a:t>
            </a:r>
          </a:p>
          <a:p>
            <a:r>
              <a:rPr lang="en-US" sz="2400" b="0" i="0" dirty="0">
                <a:solidFill>
                  <a:sysClr val="windowText" lastClr="000000"/>
                </a:solidFill>
                <a:effectLst/>
              </a:rPr>
              <a:t>The model is not overfitting on the train and is doing a great job of generalizing on the test data.</a:t>
            </a:r>
            <a:endParaRPr lang="en-US" sz="2400" dirty="0">
              <a:solidFill>
                <a:sysClr val="windowText" lastClr="000000"/>
              </a:solidFill>
            </a:endParaRPr>
          </a:p>
          <a:p>
            <a:endParaRPr lang="en-US" sz="3200" dirty="0"/>
          </a:p>
        </p:txBody>
      </p:sp>
    </p:spTree>
    <p:extLst>
      <p:ext uri="{BB962C8B-B14F-4D97-AF65-F5344CB8AC3E}">
        <p14:creationId xmlns:p14="http://schemas.microsoft.com/office/powerpoint/2010/main" val="32715881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2003</TotalTime>
  <Words>1518</Words>
  <Application>Microsoft Office PowerPoint</Application>
  <PresentationFormat>Widescreen</PresentationFormat>
  <Paragraphs>96</Paragraphs>
  <Slides>12</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-apple-system</vt:lpstr>
      <vt:lpstr>Arial</vt:lpstr>
      <vt:lpstr>Calibri</vt:lpstr>
      <vt:lpstr>Calibri Light</vt:lpstr>
      <vt:lpstr>Söhne</vt:lpstr>
      <vt:lpstr>Söhne Mono</vt:lpstr>
      <vt:lpstr>Office Theme</vt:lpstr>
      <vt:lpstr>Image Classification for Prioritization of Pothole Repair</vt:lpstr>
      <vt:lpstr>Problem Statement</vt:lpstr>
      <vt:lpstr>Assumptions &amp; Hypotheses</vt:lpstr>
      <vt:lpstr>Exploratory Data Analysis </vt:lpstr>
      <vt:lpstr>Feature Engineering &amp; Transformations</vt:lpstr>
      <vt:lpstr>Proposed Approaches- CNNs vs. DNNs</vt:lpstr>
      <vt:lpstr>Model Selection - Regularization</vt:lpstr>
      <vt:lpstr>Model Selection</vt:lpstr>
      <vt:lpstr>Results - Accuracy: 0.7643</vt:lpstr>
      <vt:lpstr>Future Work</vt:lpstr>
      <vt:lpstr>PowerPoint Presentation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Image Classification for Pothole Severity</dc:title>
  <dc:creator>Marc Edwards</dc:creator>
  <cp:lastModifiedBy>Marc Edwards</cp:lastModifiedBy>
  <cp:revision>13</cp:revision>
  <dcterms:created xsi:type="dcterms:W3CDTF">2023-05-11T00:25:29Z</dcterms:created>
  <dcterms:modified xsi:type="dcterms:W3CDTF">2023-05-24T17:11:01Z</dcterms:modified>
</cp:coreProperties>
</file>

<file path=docProps/thumbnail.jpeg>
</file>